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26" r:id="rId2"/>
    <p:sldId id="327" r:id="rId3"/>
    <p:sldId id="381" r:id="rId4"/>
    <p:sldId id="328" r:id="rId5"/>
    <p:sldId id="329" r:id="rId6"/>
    <p:sldId id="330" r:id="rId7"/>
    <p:sldId id="331" r:id="rId8"/>
    <p:sldId id="332" r:id="rId9"/>
    <p:sldId id="336" r:id="rId10"/>
    <p:sldId id="337" r:id="rId11"/>
    <p:sldId id="259" r:id="rId12"/>
    <p:sldId id="262" r:id="rId13"/>
    <p:sldId id="261" r:id="rId14"/>
    <p:sldId id="265" r:id="rId15"/>
    <p:sldId id="382" r:id="rId16"/>
    <p:sldId id="383" r:id="rId17"/>
    <p:sldId id="342" r:id="rId18"/>
    <p:sldId id="343" r:id="rId19"/>
    <p:sldId id="338" r:id="rId20"/>
    <p:sldId id="339" r:id="rId21"/>
    <p:sldId id="373" r:id="rId22"/>
    <p:sldId id="344" r:id="rId23"/>
    <p:sldId id="282" r:id="rId24"/>
    <p:sldId id="370" r:id="rId25"/>
    <p:sldId id="369" r:id="rId26"/>
    <p:sldId id="359" r:id="rId27"/>
    <p:sldId id="364" r:id="rId28"/>
    <p:sldId id="362" r:id="rId29"/>
    <p:sldId id="363" r:id="rId30"/>
    <p:sldId id="365" r:id="rId31"/>
    <p:sldId id="374" r:id="rId32"/>
    <p:sldId id="378" r:id="rId33"/>
    <p:sldId id="379" r:id="rId34"/>
    <p:sldId id="380" r:id="rId35"/>
    <p:sldId id="273" r:id="rId36"/>
    <p:sldId id="298" r:id="rId37"/>
    <p:sldId id="299" r:id="rId38"/>
    <p:sldId id="317" r:id="rId39"/>
    <p:sldId id="346" r:id="rId40"/>
    <p:sldId id="347" r:id="rId41"/>
    <p:sldId id="348" r:id="rId42"/>
    <p:sldId id="349" r:id="rId43"/>
    <p:sldId id="350" r:id="rId44"/>
    <p:sldId id="324" r:id="rId45"/>
    <p:sldId id="306" r:id="rId46"/>
    <p:sldId id="320" r:id="rId47"/>
    <p:sldId id="314" r:id="rId48"/>
    <p:sldId id="321" r:id="rId49"/>
    <p:sldId id="315" r:id="rId50"/>
    <p:sldId id="319" r:id="rId51"/>
    <p:sldId id="354" r:id="rId52"/>
    <p:sldId id="355" r:id="rId53"/>
    <p:sldId id="356" r:id="rId54"/>
    <p:sldId id="358" r:id="rId55"/>
    <p:sldId id="351" r:id="rId56"/>
    <p:sldId id="352" r:id="rId57"/>
    <p:sldId id="353" r:id="rId58"/>
    <p:sldId id="375" r:id="rId59"/>
    <p:sldId id="376" r:id="rId60"/>
  </p:sldIdLst>
  <p:sldSz cx="9906000" cy="6858000" type="A4"/>
  <p:notesSz cx="6858000" cy="9723438"/>
  <p:defaultTextStyle>
    <a:defPPr>
      <a:defRPr lang="en-GB"/>
    </a:defPPr>
    <a:lvl1pPr algn="ctr" rtl="0" fontAlgn="base">
      <a:spcBef>
        <a:spcPct val="100000"/>
      </a:spcBef>
      <a:spcAft>
        <a:spcPct val="0"/>
      </a:spcAft>
      <a:buFont typeface="Wingdings" charset="0"/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100000"/>
      </a:spcBef>
      <a:spcAft>
        <a:spcPct val="0"/>
      </a:spcAft>
      <a:buFont typeface="Wingdings" charset="0"/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100000"/>
      </a:spcBef>
      <a:spcAft>
        <a:spcPct val="0"/>
      </a:spcAft>
      <a:buFont typeface="Wingdings" charset="0"/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100000"/>
      </a:spcBef>
      <a:spcAft>
        <a:spcPct val="0"/>
      </a:spcAft>
      <a:buFont typeface="Wingdings" charset="0"/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100000"/>
      </a:spcBef>
      <a:spcAft>
        <a:spcPct val="0"/>
      </a:spcAft>
      <a:buFont typeface="Wingdings" charset="0"/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99"/>
    <a:srgbClr val="33CC33"/>
    <a:srgbClr val="006699"/>
    <a:srgbClr val="CCFFCC"/>
    <a:srgbClr val="99FF99"/>
    <a:srgbClr val="00FF99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23" autoAdjust="0"/>
  </p:normalViewPr>
  <p:slideViewPr>
    <p:cSldViewPr>
      <p:cViewPr>
        <p:scale>
          <a:sx n="100" d="100"/>
          <a:sy n="100" d="100"/>
        </p:scale>
        <p:origin x="282" y="552"/>
      </p:cViewPr>
      <p:guideLst>
        <p:guide orient="horz" pos="2160"/>
        <p:guide pos="3120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5.xml"/><Relationship Id="rId2" Type="http://schemas.openxmlformats.org/officeDocument/2006/relationships/slide" Target="slides/slide17.xml"/><Relationship Id="rId1" Type="http://schemas.openxmlformats.org/officeDocument/2006/relationships/slide" Target="slides/slide13.xml"/><Relationship Id="rId4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Mar&#237;a%20Jos&#233;\Mis%20documentos\MARIA\TALKS\el%20nucleo\energia%20eolic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Documents%20and%20Settings\Mar&#237;a%20Jos&#233;\Mis%20documentos\MARIA\TALKS\el%20nucleo\energia%20eolica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 sz="2400"/>
            </a:pPr>
            <a:r>
              <a:rPr lang="en-US" sz="2400"/>
              <a:t>EVOLUCIÓN DE LA POTENCIA EÓLICA INSTALADA (MW)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1.8448637316561912E-2"/>
          <c:y val="0.16597453096140821"/>
          <c:w val="0.96310272536687702"/>
          <c:h val="0.75912160979877774"/>
        </c:manualLayout>
      </c:layout>
      <c:barChart>
        <c:barDir val="col"/>
        <c:grouping val="stacked"/>
        <c:ser>
          <c:idx val="1"/>
          <c:order val="0"/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dLbls>
            <c:dLbl>
              <c:idx val="0"/>
              <c:layout>
                <c:manualLayout>
                  <c:x val="0"/>
                  <c:y val="-6.6508313539192399E-2"/>
                </c:manualLayout>
              </c:layout>
              <c:dLblPos val="ctr"/>
              <c:showVal val="1"/>
            </c:dLbl>
            <c:dLbl>
              <c:idx val="1"/>
              <c:layout>
                <c:manualLayout>
                  <c:x val="-1.5373686832326248E-17"/>
                  <c:y val="-8.2343626286619148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-1.6771488469601715E-3"/>
                  <c:y val="-9.5011876484560526E-2"/>
                </c:manualLayout>
              </c:layout>
              <c:dLblPos val="ctr"/>
              <c:showVal val="1"/>
            </c:dLbl>
            <c:dLbl>
              <c:idx val="3"/>
              <c:layout>
                <c:manualLayout>
                  <c:x val="-3.0747373664652527E-17"/>
                  <c:y val="-0.11718131433095802"/>
                </c:manualLayout>
              </c:layout>
              <c:dLblPos val="ctr"/>
              <c:showVal val="1"/>
            </c:dLbl>
            <c:dLbl>
              <c:idx val="4"/>
              <c:layout>
                <c:manualLayout>
                  <c:x val="0"/>
                  <c:y val="-0.14568487727632601"/>
                </c:manualLayout>
              </c:layout>
              <c:dLblPos val="ctr"/>
              <c:showVal val="1"/>
            </c:dLbl>
            <c:dLbl>
              <c:idx val="5"/>
              <c:layout>
                <c:manualLayout>
                  <c:x val="0"/>
                  <c:y val="-0.17735550277118001"/>
                </c:manualLayout>
              </c:layout>
              <c:dLblPos val="ctr"/>
              <c:showVal val="1"/>
            </c:dLbl>
            <c:dLbl>
              <c:idx val="6"/>
              <c:layout>
                <c:manualLayout>
                  <c:x val="0"/>
                  <c:y val="-0.20902612826603301"/>
                </c:manualLayout>
              </c:layout>
              <c:dLblPos val="ctr"/>
              <c:showVal val="1"/>
            </c:dLbl>
            <c:dLbl>
              <c:idx val="7"/>
              <c:layout>
                <c:manualLayout>
                  <c:x val="0"/>
                  <c:y val="-0.23752969121140111"/>
                </c:manualLayout>
              </c:layout>
              <c:dLblPos val="ctr"/>
              <c:showVal val="1"/>
            </c:dLbl>
            <c:dLbl>
              <c:idx val="8"/>
              <c:layout>
                <c:manualLayout>
                  <c:x val="-5.0314465408805142E-3"/>
                  <c:y val="-0.27870150435471108"/>
                </c:manualLayout>
              </c:layout>
              <c:dLblPos val="ctr"/>
              <c:showVal val="1"/>
            </c:dLbl>
            <c:dLbl>
              <c:idx val="9"/>
              <c:layout>
                <c:manualLayout>
                  <c:x val="-1.6771488469601715E-3"/>
                  <c:y val="-0.30087094220110921"/>
                </c:manualLayout>
              </c:layout>
              <c:dLblPos val="ctr"/>
              <c:showVal val="1"/>
            </c:dLbl>
            <c:dLbl>
              <c:idx val="10"/>
              <c:layout>
                <c:manualLayout>
                  <c:x val="0"/>
                  <c:y val="-0.31353919239905137"/>
                </c:manualLayout>
              </c:layout>
              <c:dLblPos val="ctr"/>
              <c:showVal val="1"/>
            </c:dLbl>
            <c:dLbl>
              <c:idx val="11"/>
              <c:layout>
                <c:manualLayout>
                  <c:x val="1.6771488469601715E-3"/>
                  <c:y val="-0.37054631828978724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20.155</a:t>
                    </a:r>
                  </a:p>
                  <a:p>
                    <a:r>
                      <a:rPr lang="en-US" sz="1200"/>
                      <a:t>(previsión)</a:t>
                    </a:r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lang="es-ES" sz="1200"/>
                </a:pPr>
                <a:endParaRPr lang="es-ES"/>
              </a:p>
            </c:txPr>
            <c:dLblPos val="ctr"/>
            <c:showVal val="1"/>
          </c:dLbls>
          <c:cat>
            <c:numRef>
              <c:f>Hoja1!$A$12:$A$23</c:f>
              <c:numCache>
                <c:formatCode>General</c:formatCode>
                <c:ptCount val="12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</c:numCache>
            </c:numRef>
          </c:cat>
          <c:val>
            <c:numRef>
              <c:f>Hoja1!$B$12:$B$23</c:f>
              <c:numCache>
                <c:formatCode>#,##0</c:formatCode>
                <c:ptCount val="12"/>
                <c:pt idx="0">
                  <c:v>1585</c:v>
                </c:pt>
                <c:pt idx="1">
                  <c:v>2198</c:v>
                </c:pt>
                <c:pt idx="2">
                  <c:v>3389</c:v>
                </c:pt>
                <c:pt idx="3">
                  <c:v>4879</c:v>
                </c:pt>
                <c:pt idx="4">
                  <c:v>6206</c:v>
                </c:pt>
                <c:pt idx="5">
                  <c:v>8504</c:v>
                </c:pt>
                <c:pt idx="6">
                  <c:v>11028</c:v>
                </c:pt>
                <c:pt idx="7">
                  <c:v>11623</c:v>
                </c:pt>
                <c:pt idx="8">
                  <c:v>15131</c:v>
                </c:pt>
                <c:pt idx="9">
                  <c:v>16740</c:v>
                </c:pt>
                <c:pt idx="10">
                  <c:v>17700</c:v>
                </c:pt>
                <c:pt idx="11">
                  <c:v>20155</c:v>
                </c:pt>
              </c:numCache>
            </c:numRef>
          </c:val>
        </c:ser>
        <c:dLbls>
          <c:showVal val="1"/>
        </c:dLbls>
        <c:gapWidth val="95"/>
        <c:overlap val="100"/>
        <c:axId val="66292352"/>
        <c:axId val="66310528"/>
      </c:barChart>
      <c:catAx>
        <c:axId val="6629235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s-ES" sz="900"/>
            </a:pPr>
            <a:endParaRPr lang="es-ES"/>
          </a:p>
        </c:txPr>
        <c:crossAx val="66310528"/>
        <c:crosses val="autoZero"/>
        <c:auto val="1"/>
        <c:lblAlgn val="ctr"/>
        <c:lblOffset val="100"/>
      </c:catAx>
      <c:valAx>
        <c:axId val="66310528"/>
        <c:scaling>
          <c:orientation val="minMax"/>
        </c:scaling>
        <c:delete val="1"/>
        <c:axPos val="l"/>
        <c:numFmt formatCode="#,##0" sourceLinked="1"/>
        <c:majorTickMark val="none"/>
        <c:tickLblPos val="none"/>
        <c:crossAx val="66292352"/>
        <c:crosses val="autoZero"/>
        <c:crossBetween val="between"/>
      </c:valAx>
    </c:plotArea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" sz="2800">
                <a:solidFill>
                  <a:schemeClr val="bg1">
                    <a:lumMod val="50000"/>
                  </a:schemeClr>
                </a:solidFill>
              </a:defRPr>
            </a:pPr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ESTRUCTURA DE GENERACIÓN ELECTRICA (4 TARDE)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7999334784106359E-3"/>
                  <c:y val="-0.3096521781962242"/>
                </c:manualLayout>
              </c:layout>
              <c:tx>
                <c:rich>
                  <a:bodyPr/>
                  <a:lstStyle/>
                  <a:p>
                    <a:pPr>
                      <a:defRPr lang="es-ES" sz="2000" b="1"/>
                    </a:pPr>
                    <a:r>
                      <a:rPr lang="en-US" b="1"/>
                      <a:t>Eólica 52,40%</a:t>
                    </a:r>
                  </a:p>
                </c:rich>
              </c:tx>
              <c:spPr>
                <a:solidFill>
                  <a:schemeClr val="tx2">
                    <a:lumMod val="20000"/>
                    <a:lumOff val="80000"/>
                  </a:schemeClr>
                </a:solidFill>
              </c:spPr>
              <c:dLblPos val="bestFit"/>
              <c:showVal val="1"/>
              <c:showCatName val="1"/>
            </c:dLbl>
            <c:dLbl>
              <c:idx val="1"/>
              <c:layout>
                <c:manualLayout>
                  <c:x val="-1.6537467700258403E-2"/>
                  <c:y val="4.6470062555853377E-2"/>
                </c:manualLayout>
              </c:layout>
              <c:tx>
                <c:rich>
                  <a:bodyPr/>
                  <a:lstStyle/>
                  <a:p>
                    <a:pPr>
                      <a:defRPr lang="es-ES" sz="2000" b="1"/>
                    </a:pPr>
                    <a:r>
                      <a:rPr lang="en-US" b="1"/>
                      <a:t>Nuclear 23,70%</a:t>
                    </a:r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</a:schemeClr>
                </a:solidFill>
              </c:spPr>
              <c:dLblPos val="outEnd"/>
              <c:showVal val="1"/>
              <c:showCatName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lang="es-ES" sz="1100" b="1"/>
                    </a:pPr>
                    <a:r>
                      <a:rPr lang="en-US" sz="1100" b="1"/>
                      <a:t>Carbón</a:t>
                    </a:r>
                  </a:p>
                  <a:p>
                    <a:pPr>
                      <a:defRPr lang="es-ES" sz="1100" b="1"/>
                    </a:pPr>
                    <a:r>
                      <a:rPr lang="en-US" sz="1100" b="1"/>
                      <a:t>4,50%</a:t>
                    </a:r>
                  </a:p>
                </c:rich>
              </c:tx>
              <c:spPr>
                <a:solidFill>
                  <a:schemeClr val="accent3">
                    <a:lumMod val="20000"/>
                    <a:lumOff val="80000"/>
                  </a:schemeClr>
                </a:solidFill>
              </c:spPr>
              <c:dLblPos val="bestFit"/>
              <c:showVal val="1"/>
              <c:showCatName val="1"/>
            </c:dLbl>
            <c:dLbl>
              <c:idx val="3"/>
              <c:layout>
                <c:manualLayout>
                  <c:x val="-1.9848216647337822E-3"/>
                  <c:y val="-9.3018372703412622E-2"/>
                </c:manualLayout>
              </c:layout>
              <c:spPr>
                <a:solidFill>
                  <a:schemeClr val="accent3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 lang="es-ES" sz="1200" b="1"/>
                  </a:pPr>
                  <a:endParaRPr lang="es-ES"/>
                </a:p>
              </c:txPr>
              <c:dLblPos val="bestFit"/>
              <c:showVal val="1"/>
              <c:showCatName val="1"/>
              <c:separator>
</c:separator>
            </c:dLbl>
            <c:dLbl>
              <c:idx val="4"/>
              <c:layout>
                <c:manualLayout>
                  <c:x val="8.9194115172381391E-2"/>
                  <c:y val="1.4884211859576502E-2"/>
                </c:manualLayout>
              </c:layout>
              <c:tx>
                <c:rich>
                  <a:bodyPr/>
                  <a:lstStyle/>
                  <a:p>
                    <a:pPr>
                      <a:defRPr lang="es-ES" sz="1400" b="1"/>
                    </a:pPr>
                    <a:r>
                      <a:rPr lang="en-US" sz="1400" b="1"/>
                      <a:t>Otras</a:t>
                    </a:r>
                  </a:p>
                  <a:p>
                    <a:pPr>
                      <a:defRPr lang="es-ES" sz="1400" b="1"/>
                    </a:pPr>
                    <a:r>
                      <a:rPr lang="en-US" sz="1400" b="1"/>
                      <a:t> 15,60%</a:t>
                    </a:r>
                  </a:p>
                </c:rich>
              </c:tx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dLblPos val="bestFit"/>
              <c:showVal val="1"/>
              <c:showCatName val="1"/>
            </c:dLbl>
            <c:txPr>
              <a:bodyPr/>
              <a:lstStyle/>
              <a:p>
                <a:pPr>
                  <a:defRPr lang="es-ES" sz="2000"/>
                </a:pPr>
                <a:endParaRPr lang="es-ES"/>
              </a:p>
            </c:txPr>
            <c:dLblPos val="outEnd"/>
            <c:showVal val="1"/>
            <c:showCatName val="1"/>
            <c:showLeaderLines val="1"/>
          </c:dLbls>
          <c:cat>
            <c:strRef>
              <c:f>Hoja1!$A$4:$A$8</c:f>
              <c:strCache>
                <c:ptCount val="5"/>
                <c:pt idx="0">
                  <c:v>Eólica</c:v>
                </c:pt>
                <c:pt idx="1">
                  <c:v>Nuclear</c:v>
                </c:pt>
                <c:pt idx="2">
                  <c:v>Carbón</c:v>
                </c:pt>
                <c:pt idx="3">
                  <c:v>Ciclo combinado</c:v>
                </c:pt>
                <c:pt idx="4">
                  <c:v>Otras</c:v>
                </c:pt>
              </c:strCache>
            </c:strRef>
          </c:cat>
          <c:val>
            <c:numRef>
              <c:f>Hoja1!$B$4:$B$8</c:f>
              <c:numCache>
                <c:formatCode>0.00%</c:formatCode>
                <c:ptCount val="5"/>
                <c:pt idx="0">
                  <c:v>0.52400000000000002</c:v>
                </c:pt>
                <c:pt idx="1">
                  <c:v>0.23700000000000004</c:v>
                </c:pt>
                <c:pt idx="2">
                  <c:v>4.5000000000000012E-2</c:v>
                </c:pt>
                <c:pt idx="3">
                  <c:v>3.9000000000000014E-2</c:v>
                </c:pt>
                <c:pt idx="4">
                  <c:v>0.15600000000000011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4.wmf"/><Relationship Id="rId1" Type="http://schemas.openxmlformats.org/officeDocument/2006/relationships/image" Target="../media/image153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0.00629</cdr:x>
      <cdr:y>0.98361</cdr:y>
    </cdr:from>
    <cdr:to>
      <cdr:x>0.41006</cdr:x>
      <cdr:y>0.99454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7625" y="5143500"/>
          <a:ext cx="3057525" cy="57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s-E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0.16855</cdr:x>
      <cdr:y>0.03839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0" y="0"/>
          <a:ext cx="1276350" cy="190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ES" sz="1000" dirty="0"/>
            <a:t>Fuente:</a:t>
          </a:r>
          <a:r>
            <a:rPr lang="es-ES" sz="1000" baseline="0" dirty="0"/>
            <a:t> El País 9/11/2009</a:t>
          </a:r>
          <a:endParaRPr lang="es-ES" sz="1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0.81937</cdr:x>
      <cdr:y>0.96614</cdr:y>
    </cdr:from>
    <cdr:to>
      <cdr:x>1</cdr:x>
      <cdr:y>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962651" y="4619624"/>
          <a:ext cx="1314450" cy="161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S" sz="1050" dirty="0"/>
            <a:t>Fuente:</a:t>
          </a:r>
          <a:r>
            <a:rPr lang="es-ES" sz="1050" baseline="0" dirty="0"/>
            <a:t> El País 9/11/2009</a:t>
          </a:r>
          <a:endParaRPr lang="es-ES" sz="105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9250"/>
            <a:ext cx="2973388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8 de Nov de 2005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39250"/>
            <a:ext cx="29733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C2CAC24F-2E0A-1A44-84DB-C5454CBCB2F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87263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6925" y="728663"/>
            <a:ext cx="5264150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3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8038"/>
            <a:ext cx="54864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Haga clic para modificar el estilo de texto del patrón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8 de Nov de 2005</a:t>
            </a:r>
          </a:p>
        </p:txBody>
      </p:sp>
      <p:sp>
        <p:nvSpPr>
          <p:cNvPr id="183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3DC3D584-F029-D242-8D0F-28F3E4215F3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73788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Times New Roman" charset="0"/>
              </a:rPr>
              <a:t>8 de Nov de 2005</a:t>
            </a:r>
          </a:p>
        </p:txBody>
      </p:sp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7DD6E7B-DFE7-4243-B8A8-104023CC22D6}" type="slidenum">
              <a:rPr lang="en-US" sz="1200">
                <a:latin typeface="Times New Roman" charset="0"/>
              </a:rPr>
              <a:pPr eaLnBrk="1" hangingPunct="1"/>
              <a:t>50</a:t>
            </a:fld>
            <a:endParaRPr lang="en-US" sz="120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55E5E-126C-E146-895B-550E61E52AAD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9890" y="6508576"/>
            <a:ext cx="1256110" cy="349424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D0213-5842-1446-8464-3D9C24376A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5926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73BAA-8DC8-8746-A805-D6C210FDE13B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AB7A0-99EF-6141-AA22-3F8DBA63339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748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5200" y="76200"/>
            <a:ext cx="22860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705600" cy="5715000"/>
          </a:xfr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18E30-83EB-194E-9A5B-43D85759A48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950FB-6B50-D449-A74C-3DF70E66DC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9412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226B6-7AA1-DE48-972A-E1C2EE35CDD2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EFC17-8C5B-D448-9C0A-355AB9432B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8981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C0D27-B6EB-1144-8CBC-E225C88F7695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6304C-DF35-134B-B09F-4BF68B9ACA2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7035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19700" y="1143000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235E0-F3B0-0346-B07F-80BBB953F490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89C8C-4060-744C-BB0C-CEBA725AAD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8243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BEA26-0965-734A-97C3-7B6E8019F721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64EBE-5411-BE49-AD02-A3774D1567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9307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D7B96-D6DA-C14A-B604-18B8FA1188C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AD8D-1B75-AD44-A47B-120A3EC179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8858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6613-C2AE-8544-8DC1-F83E8D336D97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A94EA-CE7B-F64F-B5AB-81C2369E727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4668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6AE47-53B9-4547-B8ED-616DC972D579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7ACAC-5311-7D4D-A0F5-532AAD26EC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6968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D0A45-A152-C94F-9846-0DBABE3FED18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EE4FF-4C74-0D46-85EB-1C57869C1E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3300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AutoShape 7" descr="Parchment"/>
          <p:cNvSpPr>
            <a:spLocks noChangeArrowheads="1"/>
          </p:cNvSpPr>
          <p:nvPr/>
        </p:nvSpPr>
        <p:spPr bwMode="auto">
          <a:xfrm>
            <a:off x="114300" y="704850"/>
            <a:ext cx="9658350" cy="5772150"/>
          </a:xfrm>
          <a:prstGeom prst="roundRect">
            <a:avLst>
              <a:gd name="adj" fmla="val 5190"/>
            </a:avLst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s-E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8915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Haga clic para modificar el estilo de texto del patrón</a:t>
            </a:r>
          </a:p>
          <a:p>
            <a:pPr lvl="1"/>
            <a:r>
              <a:rPr lang="en-GB"/>
              <a:t>Segundo nivel</a:t>
            </a:r>
          </a:p>
          <a:p>
            <a:pPr lvl="2"/>
            <a:r>
              <a:rPr lang="en-GB"/>
              <a:t>Tercer nivel</a:t>
            </a:r>
          </a:p>
          <a:p>
            <a:pPr lvl="3"/>
            <a:r>
              <a:rPr lang="en-GB"/>
              <a:t>Cuarto nivel</a:t>
            </a:r>
          </a:p>
          <a:p>
            <a:pPr lvl="4"/>
            <a:r>
              <a:rPr lang="en-GB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5750" y="6553200"/>
            <a:ext cx="2457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smtClean="0"/>
            </a:lvl1pPr>
          </a:lstStyle>
          <a:p>
            <a:pPr>
              <a:defRPr/>
            </a:pPr>
            <a:fld id="{9ADDC656-FA50-A346-866B-16F79936443A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5532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smtClean="0"/>
            </a:lvl1pPr>
          </a:lstStyle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1032" name="AutoShape 8" descr="Blue tissue paper"/>
          <p:cNvSpPr>
            <a:spLocks noChangeArrowheads="1"/>
          </p:cNvSpPr>
          <p:nvPr/>
        </p:nvSpPr>
        <p:spPr bwMode="auto">
          <a:xfrm>
            <a:off x="762000" y="25400"/>
            <a:ext cx="8229600" cy="590550"/>
          </a:xfrm>
          <a:prstGeom prst="roundRect">
            <a:avLst>
              <a:gd name="adj" fmla="val 16667"/>
            </a:avLst>
          </a:prstGeom>
          <a:blipFill dpi="0" rotWithShape="0">
            <a:blip r:embed="rId14" cstate="print"/>
            <a:srcRect/>
            <a:tile tx="0" ty="0" sx="100000" sy="100000" flip="none" algn="tl"/>
          </a:blip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endParaRPr kumimoji="1" lang="de-DE" sz="2800">
              <a:solidFill>
                <a:srgbClr val="003366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71438"/>
            <a:ext cx="39528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9148763" y="25400"/>
            <a:ext cx="719137" cy="652463"/>
            <a:chOff x="555" y="240"/>
            <a:chExt cx="453" cy="411"/>
          </a:xfrm>
        </p:grpSpPr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" y="271"/>
              <a:ext cx="29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6" name="Text Box 12"/>
            <p:cNvSpPr txBox="1">
              <a:spLocks noChangeArrowheads="1"/>
            </p:cNvSpPr>
            <p:nvPr userDrawn="1"/>
          </p:nvSpPr>
          <p:spPr bwMode="auto">
            <a:xfrm>
              <a:off x="555" y="535"/>
              <a:ext cx="453" cy="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s-ES" sz="600" b="1">
                  <a:solidFill>
                    <a:schemeClr val="tx2"/>
                  </a:solidFill>
                  <a:latin typeface="Times New Roman" charset="0"/>
                </a:rPr>
                <a:t>Grupo de Física </a:t>
              </a:r>
            </a:p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s-ES" sz="600" b="1">
                  <a:solidFill>
                    <a:schemeClr val="tx2"/>
                  </a:solidFill>
                  <a:latin typeface="Times New Roman" charset="0"/>
                </a:rPr>
                <a:t>Nuclear Experimental</a:t>
              </a:r>
            </a:p>
          </p:txBody>
        </p:sp>
        <p:sp>
          <p:nvSpPr>
            <p:cNvPr id="1037" name="Text Box 13"/>
            <p:cNvSpPr txBox="1">
              <a:spLocks noChangeArrowheads="1"/>
            </p:cNvSpPr>
            <p:nvPr userDrawn="1"/>
          </p:nvSpPr>
          <p:spPr bwMode="auto">
            <a:xfrm>
              <a:off x="608" y="240"/>
              <a:ext cx="43" cy="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" tIns="0" rIns="0" bIns="10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s-ES" sz="500" b="1">
                  <a:solidFill>
                    <a:schemeClr val="tx2"/>
                  </a:solidFill>
                  <a:latin typeface="Times New Roman" charset="0"/>
                </a:rPr>
                <a:t>I</a:t>
              </a:r>
            </a:p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s-ES" sz="500" b="1">
                  <a:solidFill>
                    <a:schemeClr val="tx2"/>
                  </a:solidFill>
                  <a:latin typeface="Times New Roman" charset="0"/>
                </a:rPr>
                <a:t>E</a:t>
              </a:r>
            </a:p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s-ES" sz="500" b="1">
                  <a:solidFill>
                    <a:schemeClr val="tx2"/>
                  </a:solidFill>
                  <a:latin typeface="Times New Roman" charset="0"/>
                </a:rPr>
                <a:t>M</a:t>
              </a:r>
            </a:p>
          </p:txBody>
        </p:sp>
        <p:sp>
          <p:nvSpPr>
            <p:cNvPr id="1038" name="Text Box 14"/>
            <p:cNvSpPr txBox="1">
              <a:spLocks noChangeArrowheads="1"/>
            </p:cNvSpPr>
            <p:nvPr userDrawn="1"/>
          </p:nvSpPr>
          <p:spPr bwMode="auto">
            <a:xfrm>
              <a:off x="732" y="282"/>
              <a:ext cx="127" cy="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00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s-ES" sz="600" b="1">
                  <a:solidFill>
                    <a:schemeClr val="tx2"/>
                  </a:solidFill>
                  <a:latin typeface="Times New Roman" charset="0"/>
                </a:rPr>
                <a:t>CSIC</a:t>
              </a:r>
            </a:p>
          </p:txBody>
        </p:sp>
      </p:grp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25954" y="6525344"/>
            <a:ext cx="68004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 smtClean="0"/>
            </a:lvl1pPr>
          </a:lstStyle>
          <a:p>
            <a:pPr>
              <a:defRPr/>
            </a:pPr>
            <a:fld id="{C8E38D3D-ED03-954F-A2BD-DB06DC6EE6C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420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Haga clic para modificar el estilo de título del patrón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2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6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78.gif"/><Relationship Id="rId4" Type="http://schemas.openxmlformats.org/officeDocument/2006/relationships/image" Target="../media/image7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emf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4.jpeg"/><Relationship Id="rId7" Type="http://schemas.openxmlformats.org/officeDocument/2006/relationships/image" Target="../media/image14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58.gif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>
              <a:latin typeface="Comic Sans MS" charset="0"/>
            </a:endParaRPr>
          </a:p>
        </p:txBody>
      </p:sp>
      <p:sp>
        <p:nvSpPr>
          <p:cNvPr id="15362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>
              <a:latin typeface="Comic Sans MS" charset="0"/>
            </a:endParaRPr>
          </a:p>
        </p:txBody>
      </p:sp>
      <p:pic>
        <p:nvPicPr>
          <p:cNvPr id="15365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60"/>
          <p:cNvSpPr txBox="1">
            <a:spLocks noChangeArrowheads="1"/>
          </p:cNvSpPr>
          <p:nvPr/>
        </p:nvSpPr>
        <p:spPr bwMode="auto">
          <a:xfrm>
            <a:off x="0" y="0"/>
            <a:ext cx="4448944" cy="15567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Tx/>
              <a:buNone/>
              <a:defRPr/>
            </a:pPr>
            <a:r>
              <a:rPr lang="es-ES" sz="4000" b="1" dirty="0" smtClean="0">
                <a:solidFill>
                  <a:srgbClr val="CC0000"/>
                </a:solidFill>
                <a:latin typeface="Cambria Math" pitchFamily="18" charset="0"/>
              </a:rPr>
              <a:t>Viaje al Interior </a:t>
            </a:r>
          </a:p>
          <a:p>
            <a:pPr algn="just" eaLnBrk="1" hangingPunct="1">
              <a:spcBef>
                <a:spcPct val="20000"/>
              </a:spcBef>
              <a:buFontTx/>
              <a:buNone/>
              <a:defRPr/>
            </a:pPr>
            <a:r>
              <a:rPr lang="es-ES" sz="4000" b="1" dirty="0" smtClean="0">
                <a:solidFill>
                  <a:srgbClr val="CC0000"/>
                </a:solidFill>
                <a:latin typeface="Cambria Math" pitchFamily="18" charset="0"/>
              </a:rPr>
              <a:t>del Núcleo </a:t>
            </a:r>
          </a:p>
          <a:p>
            <a:pPr algn="l" eaLnBrk="1" hangingPunct="1">
              <a:spcBef>
                <a:spcPct val="20000"/>
              </a:spcBef>
              <a:buFontTx/>
              <a:buNone/>
              <a:defRPr/>
            </a:pPr>
            <a:endParaRPr lang="es-ES" sz="2000" b="1" dirty="0" smtClean="0">
              <a:solidFill>
                <a:srgbClr val="CC0000"/>
              </a:solidFill>
            </a:endParaRPr>
          </a:p>
          <a:p>
            <a:pPr lvl="4" algn="l" eaLnBrk="1" hangingPunct="1">
              <a:spcBef>
                <a:spcPct val="20000"/>
              </a:spcBef>
              <a:buClr>
                <a:schemeClr val="accent2"/>
              </a:buClr>
              <a:buFont typeface="Wingdings" charset="0"/>
              <a:buChar char="Ø"/>
              <a:defRPr/>
            </a:pPr>
            <a:endParaRPr lang="es-ES" sz="2000" b="1" dirty="0" smtClean="0">
              <a:solidFill>
                <a:schemeClr val="accent2"/>
              </a:solidFill>
              <a:cs typeface="ＭＳ Ｐゴシック" charset="0"/>
            </a:endParaRPr>
          </a:p>
        </p:txBody>
      </p:sp>
      <p:sp>
        <p:nvSpPr>
          <p:cNvPr id="15368" name="Text Box 2061"/>
          <p:cNvSpPr txBox="1">
            <a:spLocks noChangeArrowheads="1"/>
          </p:cNvSpPr>
          <p:nvPr/>
        </p:nvSpPr>
        <p:spPr bwMode="auto">
          <a:xfrm>
            <a:off x="2432720" y="2514600"/>
            <a:ext cx="7488832" cy="3034677"/>
          </a:xfrm>
          <a:prstGeom prst="rect">
            <a:avLst/>
          </a:prstGeom>
          <a:solidFill>
            <a:srgbClr val="333399">
              <a:alpha val="27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66700" lvl="4" indent="457200" algn="l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es-ES" sz="2800" b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La Escala Nuclear </a:t>
            </a:r>
          </a:p>
          <a:p>
            <a:pPr marL="266700" lvl="4" indent="457200" algn="l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es-ES" sz="2800" b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Descubrimiento del Mundo Subatómico</a:t>
            </a:r>
            <a:endParaRPr lang="es-ES" sz="2800" b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  <a:p>
            <a:pPr marL="266700" lvl="4" indent="457200" algn="l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es-ES" sz="2800" b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Estructura Nuclear y Reacciones:</a:t>
            </a:r>
          </a:p>
          <a:p>
            <a:pPr marL="723900" lvl="5" algn="l" eaLnBrk="1" hangingPunct="1">
              <a:spcBef>
                <a:spcPct val="20000"/>
              </a:spcBef>
            </a:pPr>
            <a:r>
              <a:rPr lang="es-ES" sz="2800" b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Fenómenos Sorprendentes</a:t>
            </a:r>
            <a:endParaRPr lang="es-ES" sz="2800" b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  <a:p>
            <a:pPr marL="266700" lvl="4" indent="457200" algn="l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es-ES" sz="2800" b="1" dirty="0" smtClean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Aplicaciones: Terapia con hadrones</a:t>
            </a:r>
            <a:endParaRPr lang="es-ES" sz="2800" b="1" dirty="0"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  <a:buClr>
                <a:schemeClr val="tx1"/>
              </a:buClr>
              <a:buFont typeface="Wingdings" charset="0"/>
              <a:buChar char="Ø"/>
            </a:pPr>
            <a:endParaRPr lang="es-ES" dirty="0"/>
          </a:p>
        </p:txBody>
      </p:sp>
      <p:sp>
        <p:nvSpPr>
          <p:cNvPr id="14" name="Text Box 2055"/>
          <p:cNvSpPr txBox="1">
            <a:spLocks noChangeArrowheads="1"/>
          </p:cNvSpPr>
          <p:nvPr/>
        </p:nvSpPr>
        <p:spPr bwMode="auto">
          <a:xfrm>
            <a:off x="0" y="5229200"/>
            <a:ext cx="472440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ES" dirty="0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Enrique </a:t>
            </a:r>
            <a:r>
              <a:rPr lang="es-ES" dirty="0" err="1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Nácher</a:t>
            </a:r>
            <a:r>
              <a:rPr lang="es-ES" dirty="0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 González</a:t>
            </a:r>
            <a:br>
              <a:rPr lang="es-ES" dirty="0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es-ES" dirty="0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Vicente </a:t>
            </a:r>
            <a:r>
              <a:rPr lang="es-ES" dirty="0" err="1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Pesudo</a:t>
            </a:r>
            <a:r>
              <a:rPr lang="es-ES" dirty="0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s-ES" dirty="0" err="1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Fortes</a:t>
            </a:r>
            <a:endParaRPr lang="es-ES" dirty="0" smtClean="0">
              <a:solidFill>
                <a:schemeClr val="accent2"/>
              </a:solidFill>
              <a:latin typeface="Cambria Math" pitchFamily="18" charset="0"/>
              <a:ea typeface="Cambria Math" pitchFamily="18" charset="0"/>
            </a:endParaRPr>
          </a:p>
          <a:p>
            <a:pPr algn="l" eaLnBrk="1" hangingPunct="1">
              <a:lnSpc>
                <a:spcPct val="60000"/>
              </a:lnSpc>
              <a:defRPr/>
            </a:pPr>
            <a:r>
              <a:rPr lang="es-ES" sz="2000" dirty="0" smtClean="0">
                <a:solidFill>
                  <a:schemeClr val="accent2"/>
                </a:solidFill>
                <a:latin typeface="Cambria Math" pitchFamily="18" charset="0"/>
                <a:ea typeface="Cambria Math" pitchFamily="18" charset="0"/>
              </a:rPr>
              <a:t>Inst. Estructura de la Materia, CSIC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285750" y="6597352"/>
            <a:ext cx="2457450" cy="260648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latin typeface="Cambria Math" pitchFamily="18" charset="0"/>
                <a:ea typeface="Cambria Math" pitchFamily="18" charset="0"/>
              </a:rPr>
              <a:t>16/11/2012</a:t>
            </a:r>
            <a:endParaRPr lang="en-GB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E. </a:t>
            </a:r>
            <a:r>
              <a:rPr lang="es-ES_tradnl" dirty="0" err="1" smtClean="0">
                <a:latin typeface="Cambria Math" pitchFamily="18" charset="0"/>
                <a:ea typeface="Cambria Math" pitchFamily="18" charset="0"/>
              </a:rPr>
              <a:t>Nácher</a:t>
            </a: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: "Viaje al Interior del Núcleo"</a:t>
            </a:r>
            <a:endParaRPr lang="en-GB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>
                <a:latin typeface="Cambria Math" pitchFamily="18" charset="0"/>
              </a:rPr>
              <a:pPr>
                <a:defRPr/>
              </a:pPr>
              <a:t>1</a:t>
            </a:fld>
            <a:endParaRPr lang="es-ES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Nuclear</a:t>
            </a:r>
            <a:endParaRPr lang="en-US" dirty="0">
              <a:latin typeface="Comic Sans MS" charset="0"/>
            </a:endParaRPr>
          </a:p>
        </p:txBody>
      </p:sp>
      <p:pic>
        <p:nvPicPr>
          <p:cNvPr id="5" name="Imagen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44488" y="3608010"/>
            <a:ext cx="1404000" cy="140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80630" flipH="1">
            <a:off x="1053040" y="2916289"/>
            <a:ext cx="1878358" cy="1735336"/>
          </a:xfrm>
          <a:prstGeom prst="rect">
            <a:avLst/>
          </a:prstGeom>
        </p:spPr>
      </p:pic>
      <p:pic>
        <p:nvPicPr>
          <p:cNvPr id="60419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672" y="1802433"/>
            <a:ext cx="1397001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528174" y="3573016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 10000</a:t>
            </a:r>
            <a:endParaRPr lang="en-U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6456" y="5013176"/>
            <a:ext cx="198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Átomos</a:t>
            </a:r>
            <a:r>
              <a:rPr lang="en-US" sz="2400" dirty="0" smtClean="0"/>
              <a:t> de C</a:t>
            </a:r>
            <a:endParaRPr lang="en-U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640632" y="1340768"/>
            <a:ext cx="1881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Núcleo</a:t>
            </a:r>
            <a:r>
              <a:rPr lang="en-US" sz="2400" dirty="0" smtClean="0"/>
              <a:t> de C</a:t>
            </a:r>
            <a:endParaRPr lang="en-US" sz="2400" dirty="0"/>
          </a:p>
        </p:txBody>
      </p:sp>
      <p:cxnSp>
        <p:nvCxnSpPr>
          <p:cNvPr id="60420" name="Conector recto 60419"/>
          <p:cNvCxnSpPr/>
          <p:nvPr/>
        </p:nvCxnSpPr>
        <p:spPr bwMode="auto">
          <a:xfrm>
            <a:off x="4160912" y="1484784"/>
            <a:ext cx="0" cy="43924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520952" y="1484784"/>
            <a:ext cx="4689565" cy="2808312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 bwMode="auto">
          <a:xfrm rot="825809">
            <a:off x="5185885" y="1917721"/>
            <a:ext cx="3293339" cy="22316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Elipse 20"/>
          <p:cNvSpPr/>
          <p:nvPr/>
        </p:nvSpPr>
        <p:spPr bwMode="auto">
          <a:xfrm rot="20364161">
            <a:off x="5171192" y="1916519"/>
            <a:ext cx="3293339" cy="22316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D84FDC-1D66-9D49-84BF-02CF82FFAAA0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sp>
        <p:nvSpPr>
          <p:cNvPr id="17" name="CuadroTexto 39"/>
          <p:cNvSpPr txBox="1"/>
          <p:nvPr/>
        </p:nvSpPr>
        <p:spPr>
          <a:xfrm>
            <a:off x="4304928" y="4437112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A </a:t>
            </a:r>
            <a:r>
              <a:rPr lang="en-US" sz="2000" dirty="0" err="1" smtClean="0"/>
              <a:t>escala</a:t>
            </a:r>
            <a:r>
              <a:rPr lang="en-US" sz="2000" dirty="0" smtClean="0"/>
              <a:t>: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representamos</a:t>
            </a:r>
            <a:r>
              <a:rPr lang="en-US" sz="2000" dirty="0" smtClean="0"/>
              <a:t> un </a:t>
            </a:r>
            <a:r>
              <a:rPr lang="en-US" sz="2000" dirty="0" err="1" smtClean="0"/>
              <a:t>núcleo</a:t>
            </a:r>
            <a:r>
              <a:rPr lang="en-US" sz="2000" dirty="0" smtClean="0"/>
              <a:t> de C </a:t>
            </a:r>
            <a:r>
              <a:rPr lang="en-US" sz="2000" dirty="0" err="1" smtClean="0"/>
              <a:t>como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canica</a:t>
            </a:r>
            <a:r>
              <a:rPr lang="en-US" sz="2000" dirty="0" smtClean="0"/>
              <a:t> en </a:t>
            </a:r>
            <a:r>
              <a:rPr lang="en-US" sz="2000" dirty="0" err="1" smtClean="0"/>
              <a:t>medio</a:t>
            </a:r>
            <a:r>
              <a:rPr lang="en-US" sz="2000" dirty="0"/>
              <a:t> </a:t>
            </a:r>
            <a:r>
              <a:rPr lang="en-US" sz="2000" dirty="0" smtClean="0"/>
              <a:t>del Santiago </a:t>
            </a:r>
            <a:r>
              <a:rPr lang="en-US" sz="2000" dirty="0" err="1" smtClean="0"/>
              <a:t>Bernabeu</a:t>
            </a:r>
            <a:r>
              <a:rPr lang="en-US" sz="2000" dirty="0" smtClean="0"/>
              <a:t>, un </a:t>
            </a:r>
            <a:r>
              <a:rPr lang="en-US" sz="2000" dirty="0" err="1" smtClean="0"/>
              <a:t>átomo</a:t>
            </a:r>
            <a:r>
              <a:rPr lang="en-US" sz="2000" dirty="0" smtClean="0"/>
              <a:t> de C </a:t>
            </a:r>
            <a:r>
              <a:rPr lang="en-US" sz="2000" dirty="0" err="1" smtClean="0"/>
              <a:t>equivaldría</a:t>
            </a:r>
            <a:r>
              <a:rPr lang="en-US" sz="2000" dirty="0" smtClean="0"/>
              <a:t> a </a:t>
            </a:r>
            <a:r>
              <a:rPr lang="en-US" sz="2000" dirty="0" err="1" smtClean="0"/>
              <a:t>tener</a:t>
            </a:r>
            <a:r>
              <a:rPr lang="en-US" sz="2000" dirty="0"/>
              <a:t> </a:t>
            </a:r>
            <a:r>
              <a:rPr lang="en-US" sz="2000" dirty="0" err="1" smtClean="0"/>
              <a:t>electrones</a:t>
            </a:r>
            <a:r>
              <a:rPr lang="en-US" sz="2000" dirty="0" smtClean="0"/>
              <a:t> </a:t>
            </a:r>
            <a:r>
              <a:rPr lang="en-US" sz="2000" dirty="0" err="1" smtClean="0"/>
              <a:t>dando</a:t>
            </a:r>
            <a:r>
              <a:rPr lang="en-US" sz="2000" dirty="0" smtClean="0"/>
              <a:t> </a:t>
            </a:r>
            <a:r>
              <a:rPr lang="en-US" sz="2000" dirty="0" err="1" smtClean="0"/>
              <a:t>vueltas</a:t>
            </a:r>
            <a:r>
              <a:rPr lang="en-US" sz="2000" dirty="0" smtClean="0"/>
              <a:t> </a:t>
            </a:r>
            <a:r>
              <a:rPr lang="en-US" sz="2000" dirty="0" err="1" smtClean="0"/>
              <a:t>alrededor</a:t>
            </a:r>
            <a:r>
              <a:rPr lang="en-US" sz="2000" dirty="0" smtClean="0"/>
              <a:t> de la </a:t>
            </a:r>
            <a:r>
              <a:rPr lang="en-US" sz="2000" dirty="0" err="1" smtClean="0"/>
              <a:t>canica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gradas</a:t>
            </a:r>
            <a:r>
              <a:rPr lang="en-US" sz="2000" dirty="0" smtClean="0"/>
              <a:t> del </a:t>
            </a:r>
            <a:r>
              <a:rPr lang="en-US" sz="2000" dirty="0" err="1" smtClean="0"/>
              <a:t>estadio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7272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Descubrimiento de la radioactividad natural</a:t>
            </a:r>
          </a:p>
        </p:txBody>
      </p:sp>
      <p:pic>
        <p:nvPicPr>
          <p:cNvPr id="16386" name="Picture 4" descr="becquerel_46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838200"/>
            <a:ext cx="2012950" cy="2590800"/>
          </a:xfrm>
          <a:noFill/>
        </p:spPr>
      </p:pic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2514600" y="808038"/>
            <a:ext cx="6553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 dirty="0">
                <a:solidFill>
                  <a:srgbClr val="CC0000"/>
                </a:solidFill>
              </a:rPr>
              <a:t>                                       Premio Nobel 1903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600" dirty="0"/>
              <a:t>"in recognition of the</a:t>
            </a:r>
            <a:r>
              <a:rPr lang="sv-SE" sz="1600" dirty="0"/>
              <a:t> </a:t>
            </a:r>
            <a:r>
              <a:rPr lang="en-US" sz="1600" dirty="0"/>
              <a:t>extraordinary</a:t>
            </a:r>
            <a:r>
              <a:rPr lang="sv-SE" sz="1600" dirty="0"/>
              <a:t> </a:t>
            </a:r>
            <a:r>
              <a:rPr lang="en-US" sz="1600" dirty="0"/>
              <a:t>services he has</a:t>
            </a:r>
            <a:r>
              <a:rPr lang="sv-SE" sz="1600" dirty="0"/>
              <a:t> </a:t>
            </a:r>
            <a:r>
              <a:rPr lang="en-US" sz="1600" dirty="0"/>
              <a:t>rendered by his</a:t>
            </a:r>
            <a:r>
              <a:rPr lang="sv-SE" sz="1600" dirty="0"/>
              <a:t> </a:t>
            </a:r>
            <a:r>
              <a:rPr lang="en-US" sz="1600" dirty="0"/>
              <a:t>discovery of</a:t>
            </a:r>
            <a:r>
              <a:rPr lang="sv-SE" sz="1600" dirty="0"/>
              <a:t> </a:t>
            </a:r>
            <a:r>
              <a:rPr lang="en-US" sz="1600" dirty="0"/>
              <a:t>spontaneous</a:t>
            </a:r>
            <a:r>
              <a:rPr lang="sv-SE" sz="1600" dirty="0"/>
              <a:t> </a:t>
            </a:r>
            <a:r>
              <a:rPr lang="en-US" sz="1600" dirty="0"/>
              <a:t>radioactivity"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58775" y="3505201"/>
            <a:ext cx="8655050" cy="2916238"/>
            <a:chOff x="226" y="2208"/>
            <a:chExt cx="5452" cy="1837"/>
          </a:xfrm>
        </p:grpSpPr>
        <p:sp>
          <p:nvSpPr>
            <p:cNvPr id="16397" name="Text Box 20"/>
            <p:cNvSpPr txBox="1">
              <a:spLocks noChangeArrowheads="1"/>
            </p:cNvSpPr>
            <p:nvPr/>
          </p:nvSpPr>
          <p:spPr bwMode="auto">
            <a:xfrm>
              <a:off x="1986" y="3793"/>
              <a:ext cx="110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 sz="2000" dirty="0">
                  <a:solidFill>
                    <a:srgbClr val="CC0000"/>
                  </a:solidFill>
                </a:rPr>
                <a:t>Pierre Curie</a:t>
              </a:r>
            </a:p>
          </p:txBody>
        </p:sp>
        <p:pic>
          <p:nvPicPr>
            <p:cNvPr id="16398" name="Picture 7" descr="marie-curi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2208"/>
              <a:ext cx="112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8" descr="pierre-curi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2208"/>
              <a:ext cx="112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Text Box 19"/>
            <p:cNvSpPr txBox="1">
              <a:spLocks noChangeArrowheads="1"/>
            </p:cNvSpPr>
            <p:nvPr/>
          </p:nvSpPr>
          <p:spPr bwMode="auto">
            <a:xfrm>
              <a:off x="226" y="3793"/>
              <a:ext cx="1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 sz="2000" dirty="0" smtClean="0">
                  <a:solidFill>
                    <a:srgbClr val="CC0000"/>
                  </a:solidFill>
                </a:rPr>
                <a:t>Marie Curie</a:t>
              </a:r>
              <a:endParaRPr lang="es-ES" sz="2000" dirty="0">
                <a:solidFill>
                  <a:srgbClr val="CC0000"/>
                </a:solidFill>
              </a:endParaRPr>
            </a:p>
          </p:txBody>
        </p:sp>
        <p:sp>
          <p:nvSpPr>
            <p:cNvPr id="16402" name="Text Box 21"/>
            <p:cNvSpPr txBox="1">
              <a:spLocks noChangeArrowheads="1"/>
            </p:cNvSpPr>
            <p:nvPr/>
          </p:nvSpPr>
          <p:spPr bwMode="auto">
            <a:xfrm>
              <a:off x="3710" y="2665"/>
              <a:ext cx="1968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sz="2000" dirty="0">
                  <a:solidFill>
                    <a:srgbClr val="CC0000"/>
                  </a:solidFill>
                </a:rPr>
                <a:t>Los Curie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sz="2000" dirty="0">
                  <a:solidFill>
                    <a:srgbClr val="CC0000"/>
                  </a:solidFill>
                </a:rPr>
                <a:t>Premio Nobel 1903</a:t>
              </a:r>
            </a:p>
          </p:txBody>
        </p:sp>
      </p:grpSp>
      <p:sp>
        <p:nvSpPr>
          <p:cNvPr id="16389" name="Text Box 22"/>
          <p:cNvSpPr txBox="1">
            <a:spLocks noChangeArrowheads="1"/>
          </p:cNvSpPr>
          <p:nvPr/>
        </p:nvSpPr>
        <p:spPr bwMode="auto">
          <a:xfrm>
            <a:off x="2286000" y="838200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sz="2000" dirty="0">
                <a:solidFill>
                  <a:srgbClr val="CC0000"/>
                </a:solidFill>
              </a:rPr>
              <a:t> </a:t>
            </a:r>
            <a:r>
              <a:rPr lang="es-ES" sz="2000" dirty="0" smtClean="0">
                <a:solidFill>
                  <a:srgbClr val="CC0000"/>
                </a:solidFill>
              </a:rPr>
              <a:t>Henri </a:t>
            </a:r>
            <a:r>
              <a:rPr lang="es-ES" sz="2000" dirty="0">
                <a:solidFill>
                  <a:srgbClr val="CC0000"/>
                </a:solidFill>
              </a:rPr>
              <a:t>Becquerel </a:t>
            </a:r>
          </a:p>
        </p:txBody>
      </p:sp>
      <p:grpSp>
        <p:nvGrpSpPr>
          <p:cNvPr id="16390" name="Group 16"/>
          <p:cNvGrpSpPr>
            <a:grpSpLocks/>
          </p:cNvGrpSpPr>
          <p:nvPr/>
        </p:nvGrpSpPr>
        <p:grpSpPr bwMode="auto">
          <a:xfrm>
            <a:off x="2667000" y="1828800"/>
            <a:ext cx="6704013" cy="1600200"/>
            <a:chOff x="-1728" y="1664"/>
            <a:chExt cx="2136" cy="1302"/>
          </a:xfrm>
        </p:grpSpPr>
        <p:sp>
          <p:nvSpPr>
            <p:cNvPr id="16395" name="AutoShape 14"/>
            <p:cNvSpPr>
              <a:spLocks noChangeArrowheads="1"/>
            </p:cNvSpPr>
            <p:nvPr/>
          </p:nvSpPr>
          <p:spPr bwMode="auto">
            <a:xfrm>
              <a:off x="-1728" y="1664"/>
              <a:ext cx="2064" cy="1302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s-ES" sz="2400">
                <a:solidFill>
                  <a:schemeClr val="hlink"/>
                </a:solidFill>
                <a:latin typeface="Times New Roman" charset="0"/>
              </a:endParaRPr>
            </a:p>
          </p:txBody>
        </p:sp>
        <p:sp>
          <p:nvSpPr>
            <p:cNvPr id="16396" name="Text Box 13"/>
            <p:cNvSpPr txBox="1">
              <a:spLocks noChangeArrowheads="1"/>
            </p:cNvSpPr>
            <p:nvPr/>
          </p:nvSpPr>
          <p:spPr bwMode="auto">
            <a:xfrm>
              <a:off x="-1704" y="1788"/>
              <a:ext cx="2112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 sz="2000">
                  <a:solidFill>
                    <a:srgbClr val="CC0000"/>
                  </a:solidFill>
                </a:rPr>
                <a:t> </a:t>
              </a:r>
              <a:r>
                <a:rPr lang="es-ES" sz="2000"/>
                <a:t>1896, </a:t>
              </a:r>
              <a:r>
                <a:rPr lang="es-ES" sz="2000">
                  <a:solidFill>
                    <a:srgbClr val="CC0000"/>
                  </a:solidFill>
                </a:rPr>
                <a:t>Sales de uranio</a:t>
              </a:r>
              <a:r>
                <a:rPr lang="es-ES" sz="2000">
                  <a:solidFill>
                    <a:schemeClr val="accent2"/>
                  </a:solidFill>
                </a:rPr>
                <a:t> </a:t>
              </a:r>
              <a:r>
                <a:rPr lang="es-ES" sz="2000">
                  <a:solidFill>
                    <a:schemeClr val="accent2"/>
                  </a:solidFill>
                  <a:sym typeface="Symbol" charset="0"/>
                </a:rPr>
                <a:t></a:t>
              </a:r>
              <a:r>
                <a:rPr lang="es-ES" sz="2000">
                  <a:solidFill>
                    <a:schemeClr val="accent2"/>
                  </a:solidFill>
                </a:rPr>
                <a:t> radiación penetrante :</a:t>
              </a:r>
            </a:p>
            <a:p>
              <a:pPr lvl="1" algn="l" eaLnBrk="1" hangingPunct="1">
                <a:spcBef>
                  <a:spcPct val="50000"/>
                </a:spcBef>
                <a:buFont typeface="Wingdings" charset="0"/>
                <a:buChar char="Ø"/>
              </a:pPr>
              <a:r>
                <a:rPr lang="es-ES" sz="2000">
                  <a:solidFill>
                    <a:schemeClr val="accent2"/>
                  </a:solidFill>
                </a:rPr>
                <a:t>Independiente del compuesto químico</a:t>
              </a:r>
            </a:p>
            <a:p>
              <a:pPr lvl="1" algn="l" eaLnBrk="1" hangingPunct="1">
                <a:spcBef>
                  <a:spcPct val="50000"/>
                </a:spcBef>
                <a:buFont typeface="Wingdings" charset="0"/>
                <a:buChar char="Ø"/>
              </a:pPr>
              <a:r>
                <a:rPr lang="es-ES" sz="2000">
                  <a:solidFill>
                    <a:schemeClr val="accent2"/>
                  </a:solidFill>
                </a:rPr>
                <a:t>En ausencia de descargas</a:t>
              </a:r>
            </a:p>
          </p:txBody>
        </p:sp>
      </p:grpSp>
      <p:sp>
        <p:nvSpPr>
          <p:cNvPr id="16393" name="AutoShape 17"/>
          <p:cNvSpPr>
            <a:spLocks noChangeArrowheads="1"/>
          </p:cNvSpPr>
          <p:nvPr/>
        </p:nvSpPr>
        <p:spPr bwMode="auto">
          <a:xfrm>
            <a:off x="5097016" y="3511822"/>
            <a:ext cx="4680520" cy="2869506"/>
          </a:xfrm>
          <a:prstGeom prst="roundRect">
            <a:avLst>
              <a:gd name="adj" fmla="val 9019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6394" name="Text Box 15"/>
          <p:cNvSpPr txBox="1">
            <a:spLocks noChangeArrowheads="1"/>
          </p:cNvSpPr>
          <p:nvPr/>
        </p:nvSpPr>
        <p:spPr bwMode="auto">
          <a:xfrm>
            <a:off x="5385048" y="3651989"/>
            <a:ext cx="424847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s-ES" sz="1800" dirty="0">
                <a:solidFill>
                  <a:schemeClr val="accent2"/>
                </a:solidFill>
              </a:rPr>
              <a:t>Obtuvieron las mismas propiedades en </a:t>
            </a:r>
            <a:r>
              <a:rPr lang="es-ES" sz="1800" dirty="0">
                <a:solidFill>
                  <a:srgbClr val="CC0000"/>
                </a:solidFill>
              </a:rPr>
              <a:t>sales de </a:t>
            </a:r>
            <a:r>
              <a:rPr lang="es-ES" sz="1800" dirty="0" smtClean="0">
                <a:solidFill>
                  <a:srgbClr val="CC0000"/>
                </a:solidFill>
              </a:rPr>
              <a:t>Torio</a:t>
            </a:r>
            <a:endParaRPr lang="es-ES" sz="1800" dirty="0">
              <a:solidFill>
                <a:srgbClr val="CC0000"/>
              </a:solidFill>
            </a:endParaRPr>
          </a:p>
          <a:p>
            <a:pPr lvl="1" algn="l"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s-ES" sz="1800" dirty="0"/>
              <a:t>Hipótesis: </a:t>
            </a:r>
            <a:r>
              <a:rPr lang="es-ES" sz="1800" dirty="0" smtClean="0"/>
              <a:t>Radiación </a:t>
            </a:r>
            <a:r>
              <a:rPr lang="es-ES" sz="1800" dirty="0"/>
              <a:t>propiedad atómica, </a:t>
            </a:r>
            <a:r>
              <a:rPr lang="es-ES" sz="1800" dirty="0">
                <a:solidFill>
                  <a:schemeClr val="accent2"/>
                </a:solidFill>
              </a:rPr>
              <a:t>Radiactividad</a:t>
            </a:r>
          </a:p>
          <a:p>
            <a:pPr lvl="1" algn="l"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s-ES" sz="1800" dirty="0">
                <a:solidFill>
                  <a:schemeClr val="tx2"/>
                </a:solidFill>
              </a:rPr>
              <a:t>En </a:t>
            </a:r>
            <a:r>
              <a:rPr lang="es-ES" sz="1800" dirty="0" smtClean="0">
                <a:solidFill>
                  <a:schemeClr val="tx2"/>
                </a:solidFill>
              </a:rPr>
              <a:t>Bismuto descubrieron </a:t>
            </a:r>
            <a:r>
              <a:rPr lang="es-ES" sz="1800" dirty="0">
                <a:solidFill>
                  <a:schemeClr val="tx2"/>
                </a:solidFill>
              </a:rPr>
              <a:t>un elemento más activo:</a:t>
            </a:r>
            <a:r>
              <a:rPr lang="es-ES" sz="1800" dirty="0">
                <a:solidFill>
                  <a:schemeClr val="accent2"/>
                </a:solidFill>
              </a:rPr>
              <a:t> </a:t>
            </a:r>
            <a:r>
              <a:rPr lang="es-ES" sz="1800" dirty="0">
                <a:solidFill>
                  <a:srgbClr val="CC0000"/>
                </a:solidFill>
              </a:rPr>
              <a:t>Polonio</a:t>
            </a:r>
            <a:r>
              <a:rPr lang="es-ES" sz="1800" dirty="0">
                <a:solidFill>
                  <a:schemeClr val="accent2"/>
                </a:solidFill>
              </a:rPr>
              <a:t>. </a:t>
            </a:r>
            <a:r>
              <a:rPr lang="es-ES" sz="1800" dirty="0">
                <a:solidFill>
                  <a:schemeClr val="tx2"/>
                </a:solidFill>
              </a:rPr>
              <a:t>En </a:t>
            </a:r>
            <a:r>
              <a:rPr lang="es-ES" sz="1800" dirty="0" smtClean="0">
                <a:solidFill>
                  <a:schemeClr val="tx2"/>
                </a:solidFill>
              </a:rPr>
              <a:t>fragmentos </a:t>
            </a:r>
            <a:r>
              <a:rPr lang="es-ES" sz="1800" dirty="0">
                <a:solidFill>
                  <a:schemeClr val="tx2"/>
                </a:solidFill>
              </a:rPr>
              <a:t>de </a:t>
            </a:r>
            <a:r>
              <a:rPr lang="es-ES" sz="1800" dirty="0" smtClean="0">
                <a:solidFill>
                  <a:schemeClr val="tx2"/>
                </a:solidFill>
              </a:rPr>
              <a:t>Bario encontraron</a:t>
            </a:r>
            <a:r>
              <a:rPr lang="es-ES" sz="1800" dirty="0" smtClean="0">
                <a:solidFill>
                  <a:schemeClr val="accent2"/>
                </a:solidFill>
              </a:rPr>
              <a:t> </a:t>
            </a:r>
            <a:r>
              <a:rPr lang="es-ES" sz="1800" dirty="0">
                <a:solidFill>
                  <a:srgbClr val="CC0000"/>
                </a:solidFill>
              </a:rPr>
              <a:t>Radio</a:t>
            </a:r>
          </a:p>
        </p:txBody>
      </p:sp>
      <p:sp>
        <p:nvSpPr>
          <p:cNvPr id="16392" name="CuadroTexto 20"/>
          <p:cNvSpPr txBox="1">
            <a:spLocks noChangeArrowheads="1"/>
          </p:cNvSpPr>
          <p:nvPr/>
        </p:nvSpPr>
        <p:spPr bwMode="auto">
          <a:xfrm>
            <a:off x="4114800" y="2209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s-ES_tradnl" sz="180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D6EE8A-5C82-1145-9F4D-463B913F499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6393" grpId="0" animBg="1"/>
      <p:bldP spid="163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Propiedades de la radioactividad</a:t>
            </a:r>
          </a:p>
        </p:txBody>
      </p:sp>
      <p:pic>
        <p:nvPicPr>
          <p:cNvPr id="17410" name="Picture 4" descr="page 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7176" y="914400"/>
            <a:ext cx="2971800" cy="2541588"/>
          </a:xfrm>
          <a:noFill/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57400" y="1052736"/>
            <a:ext cx="4191744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s-ES" sz="2000" dirty="0"/>
              <a:t>..y </a:t>
            </a:r>
            <a:r>
              <a:rPr lang="es-ES" sz="2000" dirty="0">
                <a:solidFill>
                  <a:srgbClr val="CC0000"/>
                </a:solidFill>
              </a:rPr>
              <a:t>Rutherford</a:t>
            </a:r>
            <a:r>
              <a:rPr lang="es-ES" sz="2000" dirty="0"/>
              <a:t> fue a Cambridge para trabajar con Thomson en propiedades  de los rayos X. Interesado por los rayos de Becquerel descubrió que los había de 3 tipos: </a:t>
            </a:r>
            <a:r>
              <a:rPr lang="es-ES" sz="2000" b="1" dirty="0">
                <a:sym typeface="Symbol" charset="0"/>
              </a:rPr>
              <a:t>, , </a:t>
            </a:r>
            <a:endParaRPr lang="es-ES" sz="2000" b="1" dirty="0"/>
          </a:p>
        </p:txBody>
      </p:sp>
      <p:pic>
        <p:nvPicPr>
          <p:cNvPr id="17412" name="Picture 7" descr="rutherf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1143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872880" y="3801516"/>
            <a:ext cx="5544616" cy="2363788"/>
            <a:chOff x="3211" y="2562"/>
            <a:chExt cx="2903" cy="1489"/>
          </a:xfrm>
        </p:grpSpPr>
        <p:sp>
          <p:nvSpPr>
            <p:cNvPr id="17420" name="Text Box 10"/>
            <p:cNvSpPr txBox="1">
              <a:spLocks noChangeArrowheads="1"/>
            </p:cNvSpPr>
            <p:nvPr/>
          </p:nvSpPr>
          <p:spPr bwMode="auto">
            <a:xfrm>
              <a:off x="3360" y="2888"/>
              <a:ext cx="2688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s-ES" sz="1800"/>
                <a:t>..y </a:t>
              </a:r>
              <a:r>
                <a:rPr lang="es-ES" sz="1800">
                  <a:solidFill>
                    <a:srgbClr val="CC0000"/>
                  </a:solidFill>
                </a:rPr>
                <a:t>Rutherford</a:t>
              </a:r>
              <a:r>
                <a:rPr lang="es-ES" sz="1800"/>
                <a:t> fue a McGill a trabajar con Soddy y descubrieron que </a:t>
              </a:r>
              <a:r>
                <a:rPr lang="es-ES" sz="1800">
                  <a:solidFill>
                    <a:schemeClr val="accent2"/>
                  </a:solidFill>
                </a:rPr>
                <a:t>la radioactividad transforma unos elementos en otros (</a:t>
              </a:r>
              <a:r>
                <a:rPr lang="es-ES" sz="1800">
                  <a:solidFill>
                    <a:srgbClr val="CC0000"/>
                  </a:solidFill>
                </a:rPr>
                <a:t>P. Nobel 1908)</a:t>
              </a:r>
            </a:p>
            <a:p>
              <a:pPr algn="l" eaLnBrk="1" hangingPunct="1">
                <a:spcBef>
                  <a:spcPct val="50000"/>
                </a:spcBef>
                <a:buFontTx/>
                <a:buNone/>
              </a:pPr>
              <a:endParaRPr lang="es-ES" sz="1800">
                <a:solidFill>
                  <a:schemeClr val="accent2"/>
                </a:solidFill>
              </a:endParaRPr>
            </a:p>
          </p:txBody>
        </p:sp>
        <p:sp>
          <p:nvSpPr>
            <p:cNvPr id="17421" name="AutoShape 12" descr="Papel seda azul"/>
            <p:cNvSpPr>
              <a:spLocks noChangeArrowheads="1"/>
            </p:cNvSpPr>
            <p:nvPr/>
          </p:nvSpPr>
          <p:spPr bwMode="auto">
            <a:xfrm>
              <a:off x="3312" y="2562"/>
              <a:ext cx="2208" cy="288"/>
            </a:xfrm>
            <a:prstGeom prst="roundRect">
              <a:avLst>
                <a:gd name="adj" fmla="val 50000"/>
              </a:avLst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22" name="Text Box 13"/>
            <p:cNvSpPr txBox="1">
              <a:spLocks noChangeArrowheads="1"/>
            </p:cNvSpPr>
            <p:nvPr/>
          </p:nvSpPr>
          <p:spPr bwMode="auto">
            <a:xfrm>
              <a:off x="3504" y="2562"/>
              <a:ext cx="18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/>
                <a:t>Transmutación</a:t>
              </a:r>
            </a:p>
          </p:txBody>
        </p:sp>
        <p:sp>
          <p:nvSpPr>
            <p:cNvPr id="17423" name="Text Box 14"/>
            <p:cNvSpPr txBox="1">
              <a:spLocks noChangeArrowheads="1"/>
            </p:cNvSpPr>
            <p:nvPr/>
          </p:nvSpPr>
          <p:spPr bwMode="auto">
            <a:xfrm>
              <a:off x="3211" y="3683"/>
              <a:ext cx="290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_tradnl" sz="1600" i="1"/>
                <a:t>“¡Por Dios, Soddy, no lo llames ‘transmutación’! ¡Acabarán con nosotros por alquimistas!” </a:t>
              </a:r>
              <a:endParaRPr lang="es-ES" sz="1600" i="1"/>
            </a:p>
          </p:txBody>
        </p:sp>
      </p:grpSp>
      <p:sp>
        <p:nvSpPr>
          <p:cNvPr id="17414" name="Text Box 19"/>
          <p:cNvSpPr txBox="1">
            <a:spLocks noChangeArrowheads="1"/>
          </p:cNvSpPr>
          <p:nvPr/>
        </p:nvSpPr>
        <p:spPr bwMode="auto">
          <a:xfrm>
            <a:off x="149649" y="2819400"/>
            <a:ext cx="168507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1800" dirty="0" smtClean="0">
                <a:solidFill>
                  <a:srgbClr val="CC0000"/>
                </a:solidFill>
              </a:rPr>
              <a:t>E. </a:t>
            </a:r>
            <a:r>
              <a:rPr lang="es-ES" sz="1800" dirty="0">
                <a:solidFill>
                  <a:srgbClr val="CC0000"/>
                </a:solidFill>
              </a:rPr>
              <a:t>Rutherford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71628-515E-C047-8A05-F5C0C5885705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pic>
        <p:nvPicPr>
          <p:cNvPr id="20" name="Picture 9" descr="~AUT000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04" y="3356992"/>
            <a:ext cx="2592288" cy="298414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Módelos atómicos</a:t>
            </a:r>
          </a:p>
        </p:txBody>
      </p:sp>
      <p:grpSp>
        <p:nvGrpSpPr>
          <p:cNvPr id="18434" name="Group 62"/>
          <p:cNvGrpSpPr>
            <a:grpSpLocks/>
          </p:cNvGrpSpPr>
          <p:nvPr/>
        </p:nvGrpSpPr>
        <p:grpSpPr bwMode="auto">
          <a:xfrm>
            <a:off x="533400" y="1828800"/>
            <a:ext cx="1600200" cy="1676400"/>
            <a:chOff x="816" y="960"/>
            <a:chExt cx="1008" cy="1056"/>
          </a:xfrm>
        </p:grpSpPr>
        <p:sp>
          <p:nvSpPr>
            <p:cNvPr id="18465" name="Oval 63"/>
            <p:cNvSpPr>
              <a:spLocks noChangeArrowheads="1"/>
            </p:cNvSpPr>
            <p:nvPr/>
          </p:nvSpPr>
          <p:spPr bwMode="auto">
            <a:xfrm>
              <a:off x="816" y="1008"/>
              <a:ext cx="1008" cy="960"/>
            </a:xfrm>
            <a:prstGeom prst="ellipse">
              <a:avLst/>
            </a:prstGeom>
            <a:solidFill>
              <a:srgbClr val="FF0000">
                <a:alpha val="56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466" name="Text Box 64"/>
            <p:cNvSpPr txBox="1">
              <a:spLocks noChangeArrowheads="1"/>
            </p:cNvSpPr>
            <p:nvPr/>
          </p:nvSpPr>
          <p:spPr bwMode="auto">
            <a:xfrm>
              <a:off x="1046" y="1008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FF0066"/>
                  </a:solidFill>
                  <a:latin typeface="Times New Roman" charset="0"/>
                </a:rPr>
                <a:t>+</a:t>
              </a:r>
              <a:endParaRPr lang="en-US" b="1">
                <a:solidFill>
                  <a:srgbClr val="FF0066"/>
                </a:solidFill>
                <a:latin typeface="Times New Roman" charset="0"/>
              </a:endParaRPr>
            </a:p>
          </p:txBody>
        </p:sp>
        <p:sp>
          <p:nvSpPr>
            <p:cNvPr id="18467" name="Text Box 65"/>
            <p:cNvSpPr txBox="1">
              <a:spLocks noChangeArrowheads="1"/>
            </p:cNvSpPr>
            <p:nvPr/>
          </p:nvSpPr>
          <p:spPr bwMode="auto">
            <a:xfrm>
              <a:off x="1008" y="1632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FF0066"/>
                  </a:solidFill>
                  <a:latin typeface="Times New Roman" charset="0"/>
                </a:rPr>
                <a:t>+</a:t>
              </a:r>
              <a:endParaRPr lang="en-US" b="1">
                <a:solidFill>
                  <a:srgbClr val="FF0066"/>
                </a:solidFill>
                <a:latin typeface="Times New Roman" charset="0"/>
              </a:endParaRPr>
            </a:p>
          </p:txBody>
        </p:sp>
        <p:sp>
          <p:nvSpPr>
            <p:cNvPr id="18468" name="Text Box 66"/>
            <p:cNvSpPr txBox="1">
              <a:spLocks noChangeArrowheads="1"/>
            </p:cNvSpPr>
            <p:nvPr/>
          </p:nvSpPr>
          <p:spPr bwMode="auto">
            <a:xfrm>
              <a:off x="1238" y="1344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FF0066"/>
                  </a:solidFill>
                  <a:latin typeface="Times New Roman" charset="0"/>
                </a:rPr>
                <a:t>+</a:t>
              </a:r>
              <a:endParaRPr lang="en-US" b="1">
                <a:solidFill>
                  <a:srgbClr val="FF0066"/>
                </a:solidFill>
                <a:latin typeface="Times New Roman" charset="0"/>
              </a:endParaRPr>
            </a:p>
          </p:txBody>
        </p:sp>
        <p:sp>
          <p:nvSpPr>
            <p:cNvPr id="18469" name="Text Box 67"/>
            <p:cNvSpPr txBox="1">
              <a:spLocks noChangeArrowheads="1"/>
            </p:cNvSpPr>
            <p:nvPr/>
          </p:nvSpPr>
          <p:spPr bwMode="auto">
            <a:xfrm>
              <a:off x="1359" y="1104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FF0066"/>
                  </a:solidFill>
                  <a:latin typeface="Times New Roman" charset="0"/>
                </a:rPr>
                <a:t>+</a:t>
              </a:r>
              <a:endParaRPr lang="en-US" b="1">
                <a:solidFill>
                  <a:srgbClr val="FF0066"/>
                </a:solidFill>
                <a:latin typeface="Times New Roman" charset="0"/>
              </a:endParaRPr>
            </a:p>
          </p:txBody>
        </p:sp>
        <p:sp>
          <p:nvSpPr>
            <p:cNvPr id="18470" name="Text Box 68"/>
            <p:cNvSpPr txBox="1">
              <a:spLocks noChangeArrowheads="1"/>
            </p:cNvSpPr>
            <p:nvPr/>
          </p:nvSpPr>
          <p:spPr bwMode="auto">
            <a:xfrm>
              <a:off x="1344" y="1632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 dirty="0">
                  <a:solidFill>
                    <a:srgbClr val="FF0066"/>
                  </a:solidFill>
                  <a:latin typeface="Times New Roman" charset="0"/>
                </a:rPr>
                <a:t>+</a:t>
              </a:r>
              <a:endParaRPr lang="en-US" b="1" dirty="0">
                <a:solidFill>
                  <a:srgbClr val="FF0066"/>
                </a:solidFill>
                <a:latin typeface="Times New Roman" charset="0"/>
              </a:endParaRPr>
            </a:p>
          </p:txBody>
        </p:sp>
        <p:sp>
          <p:nvSpPr>
            <p:cNvPr id="18471" name="Text Box 69"/>
            <p:cNvSpPr txBox="1">
              <a:spLocks noChangeArrowheads="1"/>
            </p:cNvSpPr>
            <p:nvPr/>
          </p:nvSpPr>
          <p:spPr bwMode="auto">
            <a:xfrm>
              <a:off x="1526" y="1392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 dirty="0">
                  <a:solidFill>
                    <a:srgbClr val="FF0066"/>
                  </a:solidFill>
                  <a:latin typeface="Times New Roman" charset="0"/>
                </a:rPr>
                <a:t>+</a:t>
              </a:r>
              <a:endParaRPr lang="en-US" b="1" dirty="0">
                <a:solidFill>
                  <a:srgbClr val="FF0066"/>
                </a:solidFill>
                <a:latin typeface="Times New Roman" charset="0"/>
              </a:endParaRPr>
            </a:p>
          </p:txBody>
        </p:sp>
        <p:sp>
          <p:nvSpPr>
            <p:cNvPr id="18472" name="Text Box 70"/>
            <p:cNvSpPr txBox="1">
              <a:spLocks noChangeArrowheads="1"/>
            </p:cNvSpPr>
            <p:nvPr/>
          </p:nvSpPr>
          <p:spPr bwMode="auto">
            <a:xfrm>
              <a:off x="912" y="1296"/>
              <a:ext cx="2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FF0066"/>
                  </a:solidFill>
                  <a:latin typeface="Times New Roman" charset="0"/>
                </a:rPr>
                <a:t>+</a:t>
              </a:r>
              <a:endParaRPr lang="en-US" b="1">
                <a:solidFill>
                  <a:srgbClr val="FF0066"/>
                </a:solidFill>
                <a:latin typeface="Times New Roman" charset="0"/>
              </a:endParaRPr>
            </a:p>
          </p:txBody>
        </p:sp>
        <p:sp>
          <p:nvSpPr>
            <p:cNvPr id="18473" name="Text Box 71"/>
            <p:cNvSpPr txBox="1">
              <a:spLocks noChangeArrowheads="1"/>
            </p:cNvSpPr>
            <p:nvPr/>
          </p:nvSpPr>
          <p:spPr bwMode="auto">
            <a:xfrm>
              <a:off x="1200" y="1728"/>
              <a:ext cx="1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3333FF"/>
                  </a:solidFill>
                  <a:latin typeface="Times New Roman" charset="0"/>
                </a:rPr>
                <a:t>-</a:t>
              </a:r>
              <a:endParaRPr lang="en-US" b="1">
                <a:solidFill>
                  <a:srgbClr val="3333FF"/>
                </a:solidFill>
                <a:latin typeface="Times New Roman" charset="0"/>
              </a:endParaRPr>
            </a:p>
          </p:txBody>
        </p:sp>
        <p:sp>
          <p:nvSpPr>
            <p:cNvPr id="18474" name="Text Box 72"/>
            <p:cNvSpPr txBox="1">
              <a:spLocks noChangeArrowheads="1"/>
            </p:cNvSpPr>
            <p:nvPr/>
          </p:nvSpPr>
          <p:spPr bwMode="auto">
            <a:xfrm>
              <a:off x="864" y="1440"/>
              <a:ext cx="1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3333FF"/>
                  </a:solidFill>
                  <a:latin typeface="Times New Roman" charset="0"/>
                </a:rPr>
                <a:t>-</a:t>
              </a:r>
              <a:endParaRPr lang="en-US" b="1">
                <a:solidFill>
                  <a:srgbClr val="3333FF"/>
                </a:solidFill>
                <a:latin typeface="Times New Roman" charset="0"/>
              </a:endParaRPr>
            </a:p>
          </p:txBody>
        </p:sp>
        <p:sp>
          <p:nvSpPr>
            <p:cNvPr id="18475" name="Text Box 73"/>
            <p:cNvSpPr txBox="1">
              <a:spLocks noChangeArrowheads="1"/>
            </p:cNvSpPr>
            <p:nvPr/>
          </p:nvSpPr>
          <p:spPr bwMode="auto">
            <a:xfrm>
              <a:off x="1152" y="1392"/>
              <a:ext cx="1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3333FF"/>
                  </a:solidFill>
                  <a:latin typeface="Times New Roman" charset="0"/>
                </a:rPr>
                <a:t>-</a:t>
              </a:r>
              <a:endParaRPr lang="en-US" b="1">
                <a:solidFill>
                  <a:srgbClr val="3333FF"/>
                </a:solidFill>
                <a:latin typeface="Times New Roman" charset="0"/>
              </a:endParaRPr>
            </a:p>
          </p:txBody>
        </p:sp>
        <p:sp>
          <p:nvSpPr>
            <p:cNvPr id="18476" name="Text Box 74"/>
            <p:cNvSpPr txBox="1">
              <a:spLocks noChangeArrowheads="1"/>
            </p:cNvSpPr>
            <p:nvPr/>
          </p:nvSpPr>
          <p:spPr bwMode="auto">
            <a:xfrm>
              <a:off x="1296" y="960"/>
              <a:ext cx="1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3333FF"/>
                  </a:solidFill>
                  <a:latin typeface="Times New Roman" charset="0"/>
                </a:rPr>
                <a:t>-</a:t>
              </a:r>
              <a:endParaRPr lang="en-US" b="1">
                <a:solidFill>
                  <a:srgbClr val="3333FF"/>
                </a:solidFill>
                <a:latin typeface="Times New Roman" charset="0"/>
              </a:endParaRPr>
            </a:p>
          </p:txBody>
        </p:sp>
        <p:sp>
          <p:nvSpPr>
            <p:cNvPr id="18477" name="Text Box 75"/>
            <p:cNvSpPr txBox="1">
              <a:spLocks noChangeArrowheads="1"/>
            </p:cNvSpPr>
            <p:nvPr/>
          </p:nvSpPr>
          <p:spPr bwMode="auto">
            <a:xfrm>
              <a:off x="912" y="1056"/>
              <a:ext cx="1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3333FF"/>
                  </a:solidFill>
                  <a:latin typeface="Times New Roman" charset="0"/>
                </a:rPr>
                <a:t>-</a:t>
              </a:r>
              <a:endParaRPr lang="en-US" b="1">
                <a:solidFill>
                  <a:srgbClr val="3333FF"/>
                </a:solidFill>
                <a:latin typeface="Times New Roman" charset="0"/>
              </a:endParaRPr>
            </a:p>
          </p:txBody>
        </p:sp>
        <p:sp>
          <p:nvSpPr>
            <p:cNvPr id="18478" name="Text Box 76"/>
            <p:cNvSpPr txBox="1">
              <a:spLocks noChangeArrowheads="1"/>
            </p:cNvSpPr>
            <p:nvPr/>
          </p:nvSpPr>
          <p:spPr bwMode="auto">
            <a:xfrm>
              <a:off x="1584" y="1536"/>
              <a:ext cx="1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3333FF"/>
                  </a:solidFill>
                  <a:latin typeface="Times New Roman" charset="0"/>
                </a:rPr>
                <a:t>-</a:t>
              </a:r>
              <a:endParaRPr lang="en-US" b="1">
                <a:solidFill>
                  <a:srgbClr val="3333FF"/>
                </a:solidFill>
                <a:latin typeface="Times New Roman" charset="0"/>
              </a:endParaRPr>
            </a:p>
          </p:txBody>
        </p:sp>
        <p:sp>
          <p:nvSpPr>
            <p:cNvPr id="18479" name="Text Box 77"/>
            <p:cNvSpPr txBox="1">
              <a:spLocks noChangeArrowheads="1"/>
            </p:cNvSpPr>
            <p:nvPr/>
          </p:nvSpPr>
          <p:spPr bwMode="auto">
            <a:xfrm>
              <a:off x="1584" y="1152"/>
              <a:ext cx="1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solidFill>
                    <a:srgbClr val="3333FF"/>
                  </a:solidFill>
                  <a:latin typeface="Times New Roman" charset="0"/>
                </a:rPr>
                <a:t>-</a:t>
              </a:r>
              <a:endParaRPr lang="en-US" b="1">
                <a:solidFill>
                  <a:srgbClr val="3333FF"/>
                </a:solidFill>
                <a:latin typeface="Times New Roman" charset="0"/>
              </a:endParaRPr>
            </a:p>
          </p:txBody>
        </p:sp>
      </p:grpSp>
      <p:sp>
        <p:nvSpPr>
          <p:cNvPr id="18435" name="Text Box 86"/>
          <p:cNvSpPr txBox="1">
            <a:spLocks noChangeArrowheads="1"/>
          </p:cNvSpPr>
          <p:nvPr/>
        </p:nvSpPr>
        <p:spPr bwMode="auto">
          <a:xfrm>
            <a:off x="304800" y="914400"/>
            <a:ext cx="2590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s-ES" sz="2000"/>
              <a:t>Modelo de </a:t>
            </a:r>
          </a:p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s-ES" sz="2000"/>
              <a:t>“plumb pudding”</a:t>
            </a:r>
          </a:p>
        </p:txBody>
      </p:sp>
      <p:sp>
        <p:nvSpPr>
          <p:cNvPr id="18436" name="Text Box 78"/>
          <p:cNvSpPr txBox="1">
            <a:spLocks noChangeArrowheads="1"/>
          </p:cNvSpPr>
          <p:nvPr/>
        </p:nvSpPr>
        <p:spPr bwMode="auto">
          <a:xfrm>
            <a:off x="1538288" y="838200"/>
            <a:ext cx="143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sv-SE">
                <a:solidFill>
                  <a:srgbClr val="CC0000"/>
                </a:solidFill>
              </a:rPr>
              <a:t>Thomson</a:t>
            </a:r>
            <a:endParaRPr lang="en-US">
              <a:solidFill>
                <a:srgbClr val="CC0000"/>
              </a:solidFill>
            </a:endParaRPr>
          </a:p>
        </p:txBody>
      </p:sp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685800" y="762000"/>
            <a:ext cx="8991600" cy="5105400"/>
            <a:chOff x="432" y="480"/>
            <a:chExt cx="5664" cy="3216"/>
          </a:xfrm>
        </p:grpSpPr>
        <p:sp>
          <p:nvSpPr>
            <p:cNvPr id="18456" name="Text Box 59"/>
            <p:cNvSpPr txBox="1">
              <a:spLocks noChangeArrowheads="1"/>
            </p:cNvSpPr>
            <p:nvPr/>
          </p:nvSpPr>
          <p:spPr bwMode="auto">
            <a:xfrm>
              <a:off x="432" y="3408"/>
              <a:ext cx="113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>
                  <a:solidFill>
                    <a:srgbClr val="CC0000"/>
                  </a:solidFill>
                </a:rPr>
                <a:t>Rutherford</a:t>
              </a:r>
              <a:endParaRPr lang="en-US">
                <a:solidFill>
                  <a:srgbClr val="CC0000"/>
                </a:solidFill>
              </a:endParaRPr>
            </a:p>
          </p:txBody>
        </p:sp>
        <p:pic>
          <p:nvPicPr>
            <p:cNvPr id="18457" name="Picture 60" descr="rutherfor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256"/>
              <a:ext cx="720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8" name="Text Box 87"/>
            <p:cNvSpPr txBox="1">
              <a:spLocks noChangeArrowheads="1"/>
            </p:cNvSpPr>
            <p:nvPr/>
          </p:nvSpPr>
          <p:spPr bwMode="auto">
            <a:xfrm>
              <a:off x="2064" y="2219"/>
              <a:ext cx="3936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 sz="2000" dirty="0">
                  <a:solidFill>
                    <a:srgbClr val="CC0000"/>
                  </a:solidFill>
                </a:rPr>
                <a:t>1907</a:t>
              </a:r>
              <a:r>
                <a:rPr lang="es-ES" sz="2000" dirty="0"/>
                <a:t>, Manchester (UK)</a:t>
              </a:r>
            </a:p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 sz="2000" dirty="0"/>
                <a:t>Estudió la dispersión de  </a:t>
              </a:r>
              <a:r>
                <a:rPr lang="es-ES" sz="2000" dirty="0">
                  <a:solidFill>
                    <a:schemeClr val="accent2"/>
                  </a:solidFill>
                </a:rPr>
                <a:t>partículas </a:t>
              </a:r>
              <a:r>
                <a:rPr lang="es-ES" sz="2000" b="1" dirty="0">
                  <a:solidFill>
                    <a:schemeClr val="accent2"/>
                  </a:solidFill>
                  <a:sym typeface="Symbol" charset="0"/>
                </a:rPr>
                <a:t></a:t>
              </a:r>
              <a:r>
                <a:rPr lang="es-ES" sz="2000" dirty="0">
                  <a:sym typeface="Symbol" charset="0"/>
                </a:rPr>
                <a:t> en láminas de mica, Au..</a:t>
              </a:r>
              <a:r>
                <a:rPr lang="es-ES" sz="2000" dirty="0" smtClean="0">
                  <a:sym typeface="Symbol" charset="0"/>
                </a:rPr>
                <a:t>. Descubrimiento </a:t>
              </a:r>
              <a:r>
                <a:rPr lang="es-ES" sz="2000" dirty="0">
                  <a:sym typeface="Symbol" charset="0"/>
                </a:rPr>
                <a:t>de la composición del átomo 1910</a:t>
              </a:r>
            </a:p>
          </p:txBody>
        </p:sp>
        <p:grpSp>
          <p:nvGrpSpPr>
            <p:cNvPr id="18459" name="Group 94"/>
            <p:cNvGrpSpPr>
              <a:grpSpLocks/>
            </p:cNvGrpSpPr>
            <p:nvPr/>
          </p:nvGrpSpPr>
          <p:grpSpPr bwMode="auto">
            <a:xfrm>
              <a:off x="2064" y="480"/>
              <a:ext cx="4032" cy="1698"/>
              <a:chOff x="432" y="2160"/>
              <a:chExt cx="4032" cy="1698"/>
            </a:xfrm>
          </p:grpSpPr>
          <p:pic>
            <p:nvPicPr>
              <p:cNvPr id="18460" name="Picture 85" descr="02-05ab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160"/>
                <a:ext cx="4032" cy="1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61" name="Text Box 89"/>
              <p:cNvSpPr txBox="1">
                <a:spLocks noChangeArrowheads="1"/>
              </p:cNvSpPr>
              <p:nvPr/>
            </p:nvSpPr>
            <p:spPr bwMode="auto">
              <a:xfrm>
                <a:off x="1920" y="2544"/>
                <a:ext cx="1277" cy="181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s-ES" sz="1600"/>
                  <a:t>Haz de partículas </a:t>
                </a:r>
                <a:r>
                  <a:rPr lang="es-ES" sz="1600">
                    <a:latin typeface="Symbol" charset="0"/>
                  </a:rPr>
                  <a:t>a</a:t>
                </a:r>
                <a:endParaRPr lang="es-ES" sz="1600"/>
              </a:p>
            </p:txBody>
          </p:sp>
          <p:sp>
            <p:nvSpPr>
              <p:cNvPr id="18462" name="Text Box 90"/>
              <p:cNvSpPr txBox="1">
                <a:spLocks noChangeArrowheads="1"/>
              </p:cNvSpPr>
              <p:nvPr/>
            </p:nvSpPr>
            <p:spPr bwMode="auto">
              <a:xfrm>
                <a:off x="1872" y="3120"/>
                <a:ext cx="1277" cy="181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s-ES" sz="1600"/>
                  <a:t>Haz de partículas </a:t>
                </a:r>
                <a:r>
                  <a:rPr lang="es-ES" sz="1600">
                    <a:latin typeface="Symbol" charset="0"/>
                  </a:rPr>
                  <a:t>a</a:t>
                </a:r>
                <a:endParaRPr lang="es-ES" sz="1600"/>
              </a:p>
            </p:txBody>
          </p:sp>
          <p:sp>
            <p:nvSpPr>
              <p:cNvPr id="18463" name="Text Box 92"/>
              <p:cNvSpPr txBox="1">
                <a:spLocks noChangeArrowheads="1"/>
              </p:cNvSpPr>
              <p:nvPr/>
            </p:nvSpPr>
            <p:spPr bwMode="auto">
              <a:xfrm>
                <a:off x="2960" y="2944"/>
                <a:ext cx="816" cy="165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s-ES" sz="1400"/>
                  <a:t>Lámina de Au</a:t>
                </a:r>
              </a:p>
            </p:txBody>
          </p:sp>
          <p:sp>
            <p:nvSpPr>
              <p:cNvPr id="18464" name="Text Box 93"/>
              <p:cNvSpPr txBox="1">
                <a:spLocks noChangeArrowheads="1"/>
              </p:cNvSpPr>
              <p:nvPr/>
            </p:nvSpPr>
            <p:spPr bwMode="auto">
              <a:xfrm>
                <a:off x="3000" y="3544"/>
                <a:ext cx="816" cy="152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s-ES" sz="1400"/>
                  <a:t>Lámina de Au</a:t>
                </a:r>
              </a:p>
            </p:txBody>
          </p:sp>
        </p:grpSp>
      </p:grpSp>
      <p:grpSp>
        <p:nvGrpSpPr>
          <p:cNvPr id="8" name="Agrupar 7"/>
          <p:cNvGrpSpPr/>
          <p:nvPr/>
        </p:nvGrpSpPr>
        <p:grpSpPr>
          <a:xfrm>
            <a:off x="7315200" y="4419600"/>
            <a:ext cx="2438400" cy="2057400"/>
            <a:chOff x="7315200" y="4419600"/>
            <a:chExt cx="2438400" cy="2057400"/>
          </a:xfrm>
        </p:grpSpPr>
        <p:grpSp>
          <p:nvGrpSpPr>
            <p:cNvPr id="18441" name="Group 46"/>
            <p:cNvGrpSpPr>
              <a:grpSpLocks/>
            </p:cNvGrpSpPr>
            <p:nvPr/>
          </p:nvGrpSpPr>
          <p:grpSpPr bwMode="auto">
            <a:xfrm>
              <a:off x="7543800" y="4419600"/>
              <a:ext cx="2209800" cy="2057400"/>
              <a:chOff x="3168" y="624"/>
              <a:chExt cx="1632" cy="1632"/>
            </a:xfrm>
          </p:grpSpPr>
          <p:pic>
            <p:nvPicPr>
              <p:cNvPr id="18444" name="Picture 4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0" y="1380"/>
                <a:ext cx="157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45" name="Group 48"/>
              <p:cNvGrpSpPr>
                <a:grpSpLocks/>
              </p:cNvGrpSpPr>
              <p:nvPr/>
            </p:nvGrpSpPr>
            <p:grpSpPr bwMode="auto">
              <a:xfrm>
                <a:off x="3744" y="624"/>
                <a:ext cx="384" cy="1632"/>
                <a:chOff x="4272" y="1824"/>
                <a:chExt cx="288" cy="1632"/>
              </a:xfrm>
            </p:grpSpPr>
            <p:sp>
              <p:nvSpPr>
                <p:cNvPr id="18454" name="Oval 49"/>
                <p:cNvSpPr>
                  <a:spLocks noChangeArrowheads="1"/>
                </p:cNvSpPr>
                <p:nvPr/>
              </p:nvSpPr>
              <p:spPr bwMode="auto">
                <a:xfrm>
                  <a:off x="4272" y="1824"/>
                  <a:ext cx="288" cy="16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55" name="Oval 50"/>
                <p:cNvSpPr>
                  <a:spLocks noChangeArrowheads="1"/>
                </p:cNvSpPr>
                <p:nvPr/>
              </p:nvSpPr>
              <p:spPr bwMode="auto">
                <a:xfrm>
                  <a:off x="4272" y="297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446" name="Group 51"/>
              <p:cNvGrpSpPr>
                <a:grpSpLocks/>
              </p:cNvGrpSpPr>
              <p:nvPr/>
            </p:nvGrpSpPr>
            <p:grpSpPr bwMode="auto">
              <a:xfrm rot="-7793838">
                <a:off x="3792" y="624"/>
                <a:ext cx="384" cy="1632"/>
                <a:chOff x="4272" y="1824"/>
                <a:chExt cx="288" cy="1632"/>
              </a:xfrm>
            </p:grpSpPr>
            <p:sp>
              <p:nvSpPr>
                <p:cNvPr id="18452" name="Oval 52"/>
                <p:cNvSpPr>
                  <a:spLocks noChangeArrowheads="1"/>
                </p:cNvSpPr>
                <p:nvPr/>
              </p:nvSpPr>
              <p:spPr bwMode="auto">
                <a:xfrm>
                  <a:off x="4272" y="1824"/>
                  <a:ext cx="288" cy="16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53" name="Oval 53"/>
                <p:cNvSpPr>
                  <a:spLocks noChangeArrowheads="1"/>
                </p:cNvSpPr>
                <p:nvPr/>
              </p:nvSpPr>
              <p:spPr bwMode="auto">
                <a:xfrm>
                  <a:off x="4272" y="297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grpSp>
            <p:nvGrpSpPr>
              <p:cNvPr id="18447" name="Group 54"/>
              <p:cNvGrpSpPr>
                <a:grpSpLocks/>
              </p:cNvGrpSpPr>
              <p:nvPr/>
            </p:nvGrpSpPr>
            <p:grpSpPr bwMode="auto">
              <a:xfrm rot="-3242783">
                <a:off x="3792" y="672"/>
                <a:ext cx="384" cy="1632"/>
                <a:chOff x="4272" y="1824"/>
                <a:chExt cx="288" cy="1632"/>
              </a:xfrm>
            </p:grpSpPr>
            <p:sp>
              <p:nvSpPr>
                <p:cNvPr id="18450" name="Oval 55"/>
                <p:cNvSpPr>
                  <a:spLocks noChangeArrowheads="1"/>
                </p:cNvSpPr>
                <p:nvPr/>
              </p:nvSpPr>
              <p:spPr bwMode="auto">
                <a:xfrm>
                  <a:off x="4272" y="1824"/>
                  <a:ext cx="288" cy="163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18451" name="Oval 56"/>
                <p:cNvSpPr>
                  <a:spLocks noChangeArrowheads="1"/>
                </p:cNvSpPr>
                <p:nvPr/>
              </p:nvSpPr>
              <p:spPr bwMode="auto">
                <a:xfrm>
                  <a:off x="4272" y="297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sp>
            <p:nvSpPr>
              <p:cNvPr id="18448" name="Oval 57"/>
              <p:cNvSpPr>
                <a:spLocks noChangeArrowheads="1"/>
              </p:cNvSpPr>
              <p:nvPr/>
            </p:nvSpPr>
            <p:spPr bwMode="auto">
              <a:xfrm rot="-7793838" flipH="1" flipV="1">
                <a:off x="3522" y="1230"/>
                <a:ext cx="848" cy="40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8449" name="Oval 58"/>
              <p:cNvSpPr>
                <a:spLocks noChangeArrowheads="1"/>
              </p:cNvSpPr>
              <p:nvPr/>
            </p:nvSpPr>
            <p:spPr bwMode="auto">
              <a:xfrm rot="-7793838">
                <a:off x="3598" y="1202"/>
                <a:ext cx="52" cy="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18442" name="AutoShape 88"/>
            <p:cNvSpPr>
              <a:spLocks noChangeArrowheads="1"/>
            </p:cNvSpPr>
            <p:nvPr/>
          </p:nvSpPr>
          <p:spPr bwMode="auto">
            <a:xfrm rot="16307395">
              <a:off x="7162800" y="5562600"/>
              <a:ext cx="609600" cy="304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1424608" y="5029200"/>
            <a:ext cx="7500938" cy="1340321"/>
            <a:chOff x="1424608" y="5029200"/>
            <a:chExt cx="7500938" cy="1340321"/>
          </a:xfrm>
        </p:grpSpPr>
        <p:sp>
          <p:nvSpPr>
            <p:cNvPr id="18440" name="Rectangle 96"/>
            <p:cNvSpPr>
              <a:spLocks noChangeArrowheads="1"/>
            </p:cNvSpPr>
            <p:nvPr/>
          </p:nvSpPr>
          <p:spPr bwMode="auto">
            <a:xfrm>
              <a:off x="3352800" y="5029200"/>
              <a:ext cx="3886200" cy="11430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18443" name="Text Box 95"/>
            <p:cNvSpPr txBox="1">
              <a:spLocks noChangeArrowheads="1"/>
            </p:cNvSpPr>
            <p:nvPr/>
          </p:nvSpPr>
          <p:spPr bwMode="auto">
            <a:xfrm>
              <a:off x="3505200" y="5181600"/>
              <a:ext cx="3727450" cy="81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 sz="2000" dirty="0" err="1">
                  <a:sym typeface="Symbol" charset="0"/>
                </a:rPr>
                <a:t>Geiger</a:t>
              </a:r>
              <a:r>
                <a:rPr lang="es-ES" sz="2000" dirty="0">
                  <a:sym typeface="Symbol" charset="0"/>
                </a:rPr>
                <a:t> y </a:t>
              </a:r>
              <a:r>
                <a:rPr lang="es-ES" sz="2000" dirty="0" err="1">
                  <a:sym typeface="Symbol" charset="0"/>
                </a:rPr>
                <a:t>Marsden</a:t>
              </a:r>
              <a:r>
                <a:rPr lang="es-ES" sz="2000" dirty="0">
                  <a:sym typeface="Symbol" charset="0"/>
                </a:rPr>
                <a:t> observaron </a:t>
              </a:r>
            </a:p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lang="es-ES" sz="1800" dirty="0" err="1">
                  <a:solidFill>
                    <a:schemeClr val="accent2"/>
                  </a:solidFill>
                  <a:sym typeface="Symbol" charset="0"/>
                </a:rPr>
                <a:t>Retrodispersión</a:t>
              </a:r>
              <a:r>
                <a:rPr lang="es-ES" sz="1800" dirty="0">
                  <a:solidFill>
                    <a:schemeClr val="accent2"/>
                  </a:solidFill>
                  <a:sym typeface="Symbol" charset="0"/>
                </a:rPr>
                <a:t> 1 de cada 20000</a:t>
              </a:r>
              <a:endParaRPr lang="es-ES" sz="1800" dirty="0"/>
            </a:p>
          </p:txBody>
        </p:sp>
        <p:sp>
          <p:nvSpPr>
            <p:cNvPr id="50" name="49 CuadroTexto"/>
            <p:cNvSpPr txBox="1">
              <a:spLocks noChangeArrowheads="1"/>
            </p:cNvSpPr>
            <p:nvPr/>
          </p:nvSpPr>
          <p:spPr bwMode="auto">
            <a:xfrm>
              <a:off x="1424608" y="6093296"/>
              <a:ext cx="75009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200" dirty="0"/>
                <a:t>E. Rutherford, Phil. </a:t>
              </a:r>
              <a:r>
                <a:rPr lang="es-ES" sz="1200" dirty="0" err="1"/>
                <a:t>Mag</a:t>
              </a:r>
              <a:r>
                <a:rPr lang="es-ES" sz="1200" dirty="0"/>
                <a:t>. 6Th Series, 21 (1911) 669</a:t>
              </a:r>
            </a:p>
          </p:txBody>
        </p: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BE4DAC-6010-BD48-8C67-784ECE8F862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La extraña materia nuclear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56" y="2924944"/>
            <a:ext cx="9721080" cy="3096344"/>
          </a:xfrm>
        </p:spPr>
        <p:txBody>
          <a:bodyPr/>
          <a:lstStyle/>
          <a:p>
            <a:pPr marL="800100" lvl="1" indent="-342900" eaLnBrk="1" hangingPunct="1">
              <a:lnSpc>
                <a:spcPct val="90000"/>
              </a:lnSpc>
            </a:pPr>
            <a:r>
              <a:rPr lang="es-ES" sz="2400" dirty="0" smtClean="0">
                <a:latin typeface="Comic Sans MS" charset="0"/>
                <a:ea typeface="ＭＳ Ｐゴシック" charset="0"/>
                <a:sym typeface="Symbol" charset="0"/>
              </a:rPr>
              <a:t>¿Está el núcleo formado por</a:t>
            </a:r>
            <a:r>
              <a:rPr lang="es-ES" sz="2400" b="1" dirty="0" smtClean="0">
                <a:latin typeface="Comic Sans MS" charset="0"/>
                <a:ea typeface="ＭＳ Ｐゴシック" charset="0"/>
                <a:sym typeface="Symbol" charset="0"/>
              </a:rPr>
              <a:t> , </a:t>
            </a:r>
            <a:r>
              <a:rPr lang="es-ES" sz="2400" dirty="0" smtClean="0">
                <a:latin typeface="Comic Sans MS" charset="0"/>
                <a:ea typeface="ＭＳ Ｐゴシック" charset="0"/>
                <a:sym typeface="Symbol" charset="0"/>
              </a:rPr>
              <a:t>?</a:t>
            </a:r>
            <a:r>
              <a:rPr lang="es-ES" sz="2400" b="1" dirty="0" smtClean="0">
                <a:latin typeface="Comic Sans MS" charset="0"/>
                <a:ea typeface="ＭＳ Ｐゴシック" charset="0"/>
                <a:sym typeface="Symbol" charset="0"/>
              </a:rPr>
              <a:t> ¡¡ </a:t>
            </a:r>
            <a:r>
              <a:rPr lang="es-ES" sz="2400" dirty="0" smtClean="0">
                <a:latin typeface="Comic Sans MS" charset="0"/>
                <a:ea typeface="ＭＳ Ｐゴシック" charset="0"/>
                <a:sym typeface="Symbol" charset="0"/>
              </a:rPr>
              <a:t>Pero</a:t>
            </a:r>
            <a:r>
              <a:rPr lang="es-ES" sz="2400" b="1" dirty="0" smtClean="0">
                <a:latin typeface="Comic Sans MS" charset="0"/>
                <a:ea typeface="ＭＳ Ｐゴシック" charset="0"/>
                <a:sym typeface="Symbol" charset="0"/>
              </a:rPr>
              <a:t> M</a:t>
            </a:r>
            <a:r>
              <a:rPr lang="es-ES" sz="2400" b="1" baseline="-25000" dirty="0" smtClean="0">
                <a:latin typeface="Comic Sans MS" charset="0"/>
                <a:ea typeface="ＭＳ Ｐゴシック" charset="0"/>
                <a:sym typeface="Symbol" charset="0"/>
              </a:rPr>
              <a:t>H</a:t>
            </a:r>
            <a:r>
              <a:rPr lang="es-ES" sz="2400" b="1" dirty="0" smtClean="0">
                <a:latin typeface="Comic Sans MS" charset="0"/>
                <a:ea typeface="ＭＳ Ｐゴシック" charset="0"/>
                <a:sym typeface="Symbol" charset="0"/>
              </a:rPr>
              <a:t> &lt; M</a:t>
            </a:r>
            <a:r>
              <a:rPr lang="es-ES" sz="2400" b="1" baseline="-25000" dirty="0" smtClean="0">
                <a:latin typeface="Comic Sans MS" charset="0"/>
                <a:ea typeface="ＭＳ Ｐゴシック" charset="0"/>
                <a:sym typeface="Symbol" charset="0"/>
              </a:rPr>
              <a:t> </a:t>
            </a:r>
            <a:r>
              <a:rPr lang="es-ES" sz="2400" b="1" dirty="0" smtClean="0">
                <a:latin typeface="Comic Sans MS" charset="0"/>
                <a:ea typeface="ＭＳ Ｐゴシック" charset="0"/>
                <a:sym typeface="Symbol" charset="0"/>
              </a:rPr>
              <a:t>!!</a:t>
            </a:r>
          </a:p>
          <a:p>
            <a:pPr marL="1073150" lvl="2" indent="-171450" eaLnBrk="1" hangingPunct="1">
              <a:lnSpc>
                <a:spcPct val="90000"/>
              </a:lnSpc>
            </a:pPr>
            <a:r>
              <a:rPr lang="es-ES" dirty="0" smtClean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Debe estar formado por partículas positivas más pequeñas que la </a:t>
            </a:r>
            <a:r>
              <a:rPr lang="es-ES" dirty="0" smtClean="0">
                <a:solidFill>
                  <a:schemeClr val="accent2"/>
                </a:solidFill>
                <a:latin typeface="Symbol" charset="2"/>
                <a:ea typeface="ＭＳ Ｐゴシック" charset="0"/>
                <a:cs typeface="Symbol" charset="2"/>
                <a:sym typeface="Symbol" charset="0"/>
              </a:rPr>
              <a:t>a</a:t>
            </a:r>
            <a:r>
              <a:rPr lang="es-ES" dirty="0" smtClean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 y que son además constituyentes de ésta: protones</a:t>
            </a:r>
          </a:p>
          <a:p>
            <a:pPr marL="1200150" lvl="2" indent="-342900" eaLnBrk="1" hangingPunct="1">
              <a:lnSpc>
                <a:spcPct val="90000"/>
              </a:lnSpc>
            </a:pPr>
            <a:endParaRPr lang="es-ES" dirty="0" smtClean="0">
              <a:solidFill>
                <a:schemeClr val="accent2"/>
              </a:solidFill>
              <a:latin typeface="Comic Sans MS" charset="0"/>
              <a:ea typeface="ＭＳ Ｐゴシック" charset="0"/>
              <a:sym typeface="Symbol" charset="0"/>
            </a:endParaRPr>
          </a:p>
          <a:p>
            <a:pPr marL="812800" lvl="1" indent="-355600" eaLnBrk="1" hangingPunct="1">
              <a:lnSpc>
                <a:spcPct val="90000"/>
              </a:lnSpc>
            </a:pPr>
            <a:r>
              <a:rPr lang="es-ES" sz="2400" dirty="0" smtClean="0">
                <a:latin typeface="Comic Sans MS" charset="0"/>
                <a:ea typeface="ＭＳ Ｐゴシック" charset="0"/>
                <a:sym typeface="Symbol" charset="0"/>
              </a:rPr>
              <a:t> Si está formado por protones, ¿Cómo puede el N ser neutro 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s-ES" sz="2400" dirty="0">
                <a:latin typeface="Comic Sans MS" charset="0"/>
                <a:ea typeface="ＭＳ Ｐゴシック" charset="0"/>
                <a:sym typeface="Symbol" charset="0"/>
              </a:rPr>
              <a:t> </a:t>
            </a:r>
            <a:r>
              <a:rPr lang="es-ES" sz="2400" dirty="0" smtClean="0">
                <a:latin typeface="Comic Sans MS" charset="0"/>
                <a:ea typeface="ＭＳ Ｐゴシック" charset="0"/>
                <a:sym typeface="Symbol" charset="0"/>
              </a:rPr>
              <a:t>    si tiene masa 14 x </a:t>
            </a:r>
            <a:r>
              <a:rPr lang="es-ES" sz="2400" dirty="0" err="1" smtClean="0">
                <a:latin typeface="Comic Sans MS" charset="0"/>
                <a:ea typeface="ＭＳ Ｐゴシック" charset="0"/>
                <a:sym typeface="Symbol" charset="0"/>
              </a:rPr>
              <a:t>m</a:t>
            </a:r>
            <a:r>
              <a:rPr lang="es-ES" sz="2400" baseline="-25000" dirty="0" err="1" smtClean="0">
                <a:latin typeface="Comic Sans MS" charset="0"/>
                <a:ea typeface="ＭＳ Ｐゴシック" charset="0"/>
                <a:sym typeface="Symbol" charset="0"/>
              </a:rPr>
              <a:t>p</a:t>
            </a:r>
            <a:r>
              <a:rPr lang="es-ES" sz="2400" dirty="0" smtClean="0">
                <a:latin typeface="Comic Sans MS" charset="0"/>
                <a:ea typeface="ＭＳ Ｐゴシック" charset="0"/>
                <a:sym typeface="Symbol" charset="0"/>
              </a:rPr>
              <a:t> y 7 electrones?</a:t>
            </a:r>
          </a:p>
          <a:p>
            <a:pPr lvl="2" eaLnBrk="1" hangingPunct="1">
              <a:lnSpc>
                <a:spcPct val="90000"/>
              </a:lnSpc>
            </a:pPr>
            <a:r>
              <a:rPr lang="es-ES" dirty="0" smtClean="0">
                <a:solidFill>
                  <a:schemeClr val="accent2"/>
                </a:solidFill>
                <a:sym typeface="Symbol" charset="0"/>
              </a:rPr>
              <a:t>Rutherford propuso la existencia de una partícula neutra: el neutrón </a:t>
            </a:r>
            <a:endParaRPr lang="es-ES" dirty="0" smtClean="0"/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s-ES" sz="1600" dirty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		</a:t>
            </a:r>
            <a:endParaRPr lang="es-ES" sz="1600" dirty="0">
              <a:solidFill>
                <a:srgbClr val="CC0000"/>
              </a:solidFill>
              <a:latin typeface="Comic Sans MS" charset="0"/>
              <a:ea typeface="ＭＳ Ｐゴシック" charset="0"/>
              <a:sym typeface="Symbol" charset="0"/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1208584" y="1125905"/>
            <a:ext cx="720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2800" dirty="0"/>
              <a:t>¿</a:t>
            </a:r>
            <a:r>
              <a:rPr lang="es-ES" sz="2800" dirty="0" err="1"/>
              <a:t>Cúales</a:t>
            </a:r>
            <a:r>
              <a:rPr lang="es-ES" sz="2800" dirty="0"/>
              <a:t> son los constituyentes </a:t>
            </a:r>
            <a:r>
              <a:rPr lang="es-ES" sz="2800" dirty="0" smtClean="0"/>
              <a:t>del núcleo</a:t>
            </a:r>
            <a:r>
              <a:rPr lang="es-ES" sz="2800" dirty="0"/>
              <a:t>?</a:t>
            </a: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1143000" y="1591889"/>
            <a:ext cx="7848600" cy="6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FontTx/>
              <a:buNone/>
            </a:pPr>
            <a:endParaRPr lang="es-ES" sz="2000" dirty="0">
              <a:sym typeface="Symbo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es-ES" sz="2000" dirty="0">
                <a:sym typeface="Symbol" charset="0"/>
              </a:rPr>
              <a:t>La radioactividad nos dice que los núcleos emiten </a:t>
            </a:r>
            <a:r>
              <a:rPr lang="es-ES" sz="2000" b="1" dirty="0">
                <a:solidFill>
                  <a:srgbClr val="CC0000"/>
                </a:solidFill>
                <a:sym typeface="Symbol" charset="0"/>
              </a:rPr>
              <a:t>, , </a:t>
            </a:r>
            <a:r>
              <a:rPr lang="es-ES" sz="2000" b="1" dirty="0">
                <a:sym typeface="Symbol" charset="0"/>
              </a:rPr>
              <a:t>.</a:t>
            </a:r>
            <a:endParaRPr lang="es-ES" sz="18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C3E5B-F984-F049-9B70-AD5D163F1DAD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 rot="2280000">
            <a:off x="1931324" y="3204265"/>
            <a:ext cx="52796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0" dirty="0" smtClean="0">
                <a:solidFill>
                  <a:srgbClr val="C00000"/>
                </a:solidFill>
                <a:latin typeface="Castellar" pitchFamily="18" charset="0"/>
              </a:rPr>
              <a:t>¿YA ESTÁ?</a:t>
            </a:r>
            <a:endParaRPr lang="es-ES" sz="7000" dirty="0">
              <a:solidFill>
                <a:srgbClr val="C00000"/>
              </a:solidFill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charset="0"/>
              </a:rPr>
              <a:t>Naturaleza cuántica</a:t>
            </a:r>
            <a:r>
              <a:rPr lang="es-ES" dirty="0" smtClean="0">
                <a:latin typeface="Comic Sans MS" charset="0"/>
              </a:rPr>
              <a:t> </a:t>
            </a:r>
            <a:r>
              <a:rPr lang="es-ES" dirty="0">
                <a:latin typeface="Comic Sans MS" charset="0"/>
              </a:rPr>
              <a:t>de los núcleos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0952" y="836712"/>
            <a:ext cx="8610600" cy="1565920"/>
          </a:xfrm>
        </p:spPr>
        <p:txBody>
          <a:bodyPr/>
          <a:lstStyle/>
          <a:p>
            <a:pPr marL="82550" lvl="1" indent="6350" eaLnBrk="1" hangingPunct="1">
              <a:buFontTx/>
              <a:buNone/>
            </a:pPr>
            <a:r>
              <a:rPr lang="es-ES" dirty="0" err="1">
                <a:solidFill>
                  <a:srgbClr val="CC0000"/>
                </a:solidFill>
                <a:latin typeface="Comic Sans MS" charset="0"/>
                <a:ea typeface="ＭＳ Ｐゴシック" charset="0"/>
                <a:sym typeface="Symbol" charset="0"/>
              </a:rPr>
              <a:t>Heisenberg</a:t>
            </a:r>
            <a:r>
              <a:rPr lang="es-ES" dirty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 propuso que el núcleo </a:t>
            </a:r>
            <a:r>
              <a:rPr lang="es-ES" dirty="0" smtClean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era un sistema cuántico que estaba </a:t>
            </a:r>
            <a:r>
              <a:rPr lang="es-ES" dirty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formado únicamente por protones y neutrones</a:t>
            </a:r>
            <a:r>
              <a:rPr lang="es-ES" dirty="0" smtClean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.</a:t>
            </a:r>
            <a:endParaRPr lang="es-ES" dirty="0">
              <a:solidFill>
                <a:schemeClr val="accent2"/>
              </a:solidFill>
              <a:latin typeface="Comic Sans MS" charset="0"/>
              <a:ea typeface="ＭＳ Ｐゴシック" charset="0"/>
              <a:sym typeface="Symbol" charset="0"/>
            </a:endParaRPr>
          </a:p>
        </p:txBody>
      </p:sp>
      <p:pic>
        <p:nvPicPr>
          <p:cNvPr id="22543" name="Picture 48" descr="heisenbe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143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57D474-C538-3C42-81A7-64D23796E4CE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pic>
        <p:nvPicPr>
          <p:cNvPr id="40" name="39 Imagen" descr="snoo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6536" y="2636912"/>
            <a:ext cx="2265784" cy="3364689"/>
          </a:xfrm>
          <a:prstGeom prst="rect">
            <a:avLst/>
          </a:prstGeom>
        </p:spPr>
      </p:pic>
      <p:pic>
        <p:nvPicPr>
          <p:cNvPr id="42" name="41 Imagen" descr="snook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6896" y="2502020"/>
            <a:ext cx="4896544" cy="3671211"/>
          </a:xfrm>
          <a:prstGeom prst="rect">
            <a:avLst/>
          </a:prstGeom>
        </p:spPr>
      </p:pic>
      <p:pic>
        <p:nvPicPr>
          <p:cNvPr id="43" name="42 Imagen" descr="caraocru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0912" y="1988840"/>
            <a:ext cx="3816424" cy="3921785"/>
          </a:xfrm>
          <a:prstGeom prst="rect">
            <a:avLst/>
          </a:prstGeom>
        </p:spPr>
      </p:pic>
      <p:sp>
        <p:nvSpPr>
          <p:cNvPr id="44" name="43 CuadroTexto"/>
          <p:cNvSpPr txBox="1"/>
          <p:nvPr/>
        </p:nvSpPr>
        <p:spPr>
          <a:xfrm>
            <a:off x="3296816" y="1772816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dirty="0" smtClean="0">
                <a:latin typeface="Cambria Math" pitchFamily="18" charset="0"/>
              </a:rPr>
              <a:t>Naturaleza Clásica</a:t>
            </a:r>
            <a:endParaRPr lang="es-ES" sz="2200" dirty="0">
              <a:latin typeface="Cambria Math" pitchFamily="18" charset="0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848544" y="3789040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00" dirty="0" smtClean="0">
                <a:latin typeface="Cambria Math" pitchFamily="18" charset="0"/>
              </a:rPr>
              <a:t>Naturaleza Cuántica</a:t>
            </a:r>
            <a:endParaRPr lang="es-ES" sz="2200" dirty="0">
              <a:latin typeface="Cambria Math" pitchFamily="18" charset="0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848544" y="450912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trike="sngStrike" dirty="0" smtClean="0">
                <a:solidFill>
                  <a:srgbClr val="C00000"/>
                </a:solidFill>
                <a:latin typeface="Cambria" pitchFamily="18" charset="0"/>
              </a:rPr>
              <a:t>Determinista</a:t>
            </a:r>
            <a:endParaRPr lang="es-ES" strike="sngStrike" dirty="0" smtClean="0">
              <a:solidFill>
                <a:srgbClr val="C00000"/>
              </a:solidFill>
              <a:latin typeface="Cambria" pitchFamily="18" charset="0"/>
            </a:endParaRPr>
          </a:p>
          <a:p>
            <a:r>
              <a:rPr lang="es-ES_tradnl" dirty="0" smtClean="0">
                <a:solidFill>
                  <a:srgbClr val="C00000"/>
                </a:solidFill>
                <a:latin typeface="Cambria" pitchFamily="18" charset="0"/>
              </a:rPr>
              <a:t>Estadística</a:t>
            </a:r>
          </a:p>
        </p:txBody>
      </p:sp>
      <p:pic>
        <p:nvPicPr>
          <p:cNvPr id="49" name="48 Imagen" descr="toefl_pantallazo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6896" y="1916832"/>
            <a:ext cx="5047619" cy="388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charset="0"/>
              </a:rPr>
              <a:t>Estructura </a:t>
            </a:r>
            <a:r>
              <a:rPr lang="es-ES" dirty="0" smtClean="0">
                <a:latin typeface="Comic Sans MS" charset="0"/>
              </a:rPr>
              <a:t>de </a:t>
            </a:r>
            <a:r>
              <a:rPr lang="es-ES" dirty="0">
                <a:latin typeface="Comic Sans MS" charset="0"/>
              </a:rPr>
              <a:t>los núcleos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0952" y="836712"/>
            <a:ext cx="8610600" cy="1565920"/>
          </a:xfrm>
        </p:spPr>
        <p:txBody>
          <a:bodyPr/>
          <a:lstStyle/>
          <a:p>
            <a:pPr marL="82550" lvl="1" indent="6350" eaLnBrk="1" hangingPunct="1">
              <a:buFontTx/>
              <a:buNone/>
            </a:pPr>
            <a:r>
              <a:rPr lang="es-ES" dirty="0" err="1">
                <a:solidFill>
                  <a:srgbClr val="CC0000"/>
                </a:solidFill>
                <a:latin typeface="Comic Sans MS" charset="0"/>
                <a:ea typeface="ＭＳ Ｐゴシック" charset="0"/>
                <a:sym typeface="Symbol" charset="0"/>
              </a:rPr>
              <a:t>Heisenberg</a:t>
            </a:r>
            <a:r>
              <a:rPr lang="es-ES" dirty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 propuso que el núcleo </a:t>
            </a:r>
            <a:r>
              <a:rPr lang="es-ES" dirty="0" smtClean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era un sistema cuántico que estaba </a:t>
            </a:r>
            <a:r>
              <a:rPr lang="es-ES" dirty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formado únicamente por protones y neutrones</a:t>
            </a:r>
            <a:r>
              <a:rPr lang="es-ES" dirty="0" smtClean="0">
                <a:solidFill>
                  <a:schemeClr val="accent2"/>
                </a:solidFill>
                <a:latin typeface="Comic Sans MS" charset="0"/>
                <a:ea typeface="ＭＳ Ｐゴシック" charset="0"/>
                <a:sym typeface="Symbol" charset="0"/>
              </a:rPr>
              <a:t>.</a:t>
            </a:r>
            <a:endParaRPr lang="es-ES" dirty="0">
              <a:solidFill>
                <a:schemeClr val="accent2"/>
              </a:solidFill>
              <a:latin typeface="Comic Sans MS" charset="0"/>
              <a:ea typeface="ＭＳ Ｐゴシック" charset="0"/>
              <a:sym typeface="Symbol" charset="0"/>
            </a:endParaRPr>
          </a:p>
        </p:txBody>
      </p:sp>
      <p:sp>
        <p:nvSpPr>
          <p:cNvPr id="22531" name="Oval 9"/>
          <p:cNvSpPr>
            <a:spLocks noChangeArrowheads="1"/>
          </p:cNvSpPr>
          <p:nvPr/>
        </p:nvSpPr>
        <p:spPr bwMode="auto">
          <a:xfrm>
            <a:off x="663575" y="2763837"/>
            <a:ext cx="717550" cy="665163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196850" y="3532188"/>
            <a:ext cx="1638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b="1">
                <a:latin typeface="Times New Roman" charset="0"/>
              </a:rPr>
              <a:t>Neutrón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sz="2000" b="1">
                <a:latin typeface="Times New Roman" charset="0"/>
              </a:rPr>
              <a:t>T</a:t>
            </a:r>
            <a:r>
              <a:rPr lang="sv-SE" b="1" baseline="-25000">
                <a:latin typeface="Times New Roman" charset="0"/>
              </a:rPr>
              <a:t>1/2</a:t>
            </a:r>
            <a:r>
              <a:rPr lang="sv-SE" b="1">
                <a:latin typeface="Times New Roman" charset="0"/>
              </a:rPr>
              <a:t> </a:t>
            </a:r>
            <a:r>
              <a:rPr lang="sv-SE" sz="2000" b="1">
                <a:latin typeface="Times New Roman" charset="0"/>
              </a:rPr>
              <a:t>= 14 min</a:t>
            </a:r>
            <a:endParaRPr lang="en-US" sz="2000" b="1">
              <a:latin typeface="Times New Roman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825625" y="2749028"/>
            <a:ext cx="1546225" cy="1616076"/>
            <a:chOff x="3251" y="1197"/>
            <a:chExt cx="974" cy="1018"/>
          </a:xfrm>
        </p:grpSpPr>
        <p:sp>
          <p:nvSpPr>
            <p:cNvPr id="22567" name="Oval 10"/>
            <p:cNvSpPr>
              <a:spLocks noChangeArrowheads="1"/>
            </p:cNvSpPr>
            <p:nvPr/>
          </p:nvSpPr>
          <p:spPr bwMode="auto">
            <a:xfrm>
              <a:off x="3456" y="1197"/>
              <a:ext cx="452" cy="419"/>
            </a:xfrm>
            <a:prstGeom prst="ellipse">
              <a:avLst/>
            </a:prstGeom>
            <a:gradFill rotWithShape="0">
              <a:gsLst>
                <a:gs pos="0">
                  <a:srgbClr val="FF0066"/>
                </a:gs>
                <a:gs pos="100000">
                  <a:srgbClr val="7600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568" name="Text Box 12"/>
            <p:cNvSpPr txBox="1">
              <a:spLocks noChangeArrowheads="1"/>
            </p:cNvSpPr>
            <p:nvPr/>
          </p:nvSpPr>
          <p:spPr bwMode="auto">
            <a:xfrm>
              <a:off x="3251" y="1697"/>
              <a:ext cx="97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v-SE" b="1">
                  <a:latin typeface="Times New Roman" charset="0"/>
                </a:rPr>
                <a:t>Protón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v-SE" sz="2000" b="1">
                  <a:latin typeface="Times New Roman" charset="0"/>
                </a:rPr>
                <a:t>T</a:t>
              </a:r>
              <a:r>
                <a:rPr lang="sv-SE" b="1" baseline="-25000">
                  <a:latin typeface="Times New Roman" charset="0"/>
                </a:rPr>
                <a:t>1/2</a:t>
              </a:r>
              <a:r>
                <a:rPr lang="sv-SE" b="1">
                  <a:latin typeface="Times New Roman" charset="0"/>
                </a:rPr>
                <a:t> </a:t>
              </a:r>
              <a:r>
                <a:rPr lang="sv-SE" sz="2000" b="1">
                  <a:latin typeface="Times New Roman" charset="0"/>
                </a:rPr>
                <a:t>&gt; 10</a:t>
              </a:r>
              <a:r>
                <a:rPr lang="sv-SE" b="1" baseline="30000">
                  <a:latin typeface="Times New Roman" charset="0"/>
                </a:rPr>
                <a:t>33</a:t>
              </a:r>
              <a:r>
                <a:rPr lang="sv-SE" sz="2000" b="1">
                  <a:latin typeface="Times New Roman" charset="0"/>
                </a:rPr>
                <a:t> y</a:t>
              </a:r>
              <a:endParaRPr lang="en-US" sz="2000" b="1">
                <a:latin typeface="Times New Roman" charset="0"/>
              </a:endParaRP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-87560" y="4612729"/>
            <a:ext cx="3810000" cy="1552575"/>
            <a:chOff x="0" y="2592"/>
            <a:chExt cx="2400" cy="978"/>
          </a:xfrm>
        </p:grpSpPr>
        <p:sp>
          <p:nvSpPr>
            <p:cNvPr id="134152" name="Rectangle 8"/>
            <p:cNvSpPr>
              <a:spLocks noChangeArrowheads="1"/>
            </p:cNvSpPr>
            <p:nvPr/>
          </p:nvSpPr>
          <p:spPr bwMode="auto">
            <a:xfrm>
              <a:off x="288" y="2592"/>
              <a:ext cx="1824" cy="9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35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s-E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6" name="Text Box 13"/>
            <p:cNvSpPr txBox="1">
              <a:spLocks noChangeArrowheads="1"/>
            </p:cNvSpPr>
            <p:nvPr/>
          </p:nvSpPr>
          <p:spPr bwMode="auto">
            <a:xfrm>
              <a:off x="0" y="2592"/>
              <a:ext cx="2400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sv-SE">
                  <a:latin typeface="Times New Roman" charset="0"/>
                </a:rPr>
                <a:t>m</a:t>
              </a:r>
              <a:r>
                <a:rPr lang="sv-SE" baseline="-25000">
                  <a:latin typeface="Times New Roman" charset="0"/>
                </a:rPr>
                <a:t>p</a:t>
              </a:r>
              <a:r>
                <a:rPr lang="sv-SE">
                  <a:latin typeface="Times New Roman" charset="0"/>
                </a:rPr>
                <a:t>= 1.6727 </a:t>
              </a:r>
              <a:r>
                <a:rPr lang="sv-SE" baseline="30000">
                  <a:latin typeface="Times New Roman" charset="0"/>
                </a:rPr>
                <a:t>.</a:t>
              </a:r>
              <a:r>
                <a:rPr lang="sv-SE">
                  <a:latin typeface="Times New Roman" charset="0"/>
                </a:rPr>
                <a:t>10</a:t>
              </a:r>
              <a:r>
                <a:rPr lang="sv-SE" baseline="30000">
                  <a:latin typeface="Times New Roman" charset="0"/>
                </a:rPr>
                <a:t>-27</a:t>
              </a:r>
              <a:r>
                <a:rPr lang="sv-SE">
                  <a:latin typeface="Times New Roman" charset="0"/>
                </a:rPr>
                <a:t> kg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sv-SE">
                  <a:latin typeface="Times New Roman" charset="0"/>
                </a:rPr>
                <a:t>m</a:t>
              </a:r>
              <a:r>
                <a:rPr lang="sv-SE" baseline="-25000">
                  <a:latin typeface="Times New Roman" charset="0"/>
                </a:rPr>
                <a:t>n</a:t>
              </a:r>
              <a:r>
                <a:rPr lang="sv-SE">
                  <a:latin typeface="Times New Roman" charset="0"/>
                </a:rPr>
                <a:t>= 1.6750 </a:t>
              </a:r>
              <a:r>
                <a:rPr lang="sv-SE" baseline="30000">
                  <a:latin typeface="Times New Roman" charset="0"/>
                </a:rPr>
                <a:t>.</a:t>
              </a:r>
              <a:r>
                <a:rPr lang="sv-SE">
                  <a:latin typeface="Times New Roman" charset="0"/>
                </a:rPr>
                <a:t>10</a:t>
              </a:r>
              <a:r>
                <a:rPr lang="sv-SE" baseline="30000">
                  <a:latin typeface="Times New Roman" charset="0"/>
                </a:rPr>
                <a:t>-27</a:t>
              </a:r>
              <a:r>
                <a:rPr lang="sv-SE">
                  <a:latin typeface="Times New Roman" charset="0"/>
                </a:rPr>
                <a:t> kg</a:t>
              </a:r>
              <a:endParaRPr lang="en-US">
                <a:latin typeface="Times New Roman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sv-SE">
                  <a:latin typeface="Symbol" charset="0"/>
                </a:rPr>
                <a:t>D</a:t>
              </a:r>
              <a:r>
                <a:rPr lang="sv-SE">
                  <a:latin typeface="Times New Roman" charset="0"/>
                </a:rPr>
                <a:t>m/m</a:t>
              </a:r>
              <a:r>
                <a:rPr lang="sv-SE" baseline="-25000">
                  <a:latin typeface="Times New Roman" charset="0"/>
                </a:rPr>
                <a:t>n</a:t>
              </a:r>
              <a:r>
                <a:rPr lang="sv-SE">
                  <a:latin typeface="Times New Roman" charset="0"/>
                </a:rPr>
                <a:t>= 0.137 %</a:t>
              </a:r>
              <a:endParaRPr lang="en-US">
                <a:latin typeface="Times New Roman" charset="0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7848600" y="2370584"/>
            <a:ext cx="1143000" cy="914400"/>
            <a:chOff x="2496" y="432"/>
            <a:chExt cx="720" cy="576"/>
          </a:xfrm>
        </p:grpSpPr>
        <p:sp>
          <p:nvSpPr>
            <p:cNvPr id="22562" name="Oval 23"/>
            <p:cNvSpPr>
              <a:spLocks noChangeArrowheads="1"/>
            </p:cNvSpPr>
            <p:nvPr/>
          </p:nvSpPr>
          <p:spPr bwMode="auto">
            <a:xfrm>
              <a:off x="2832" y="432"/>
              <a:ext cx="384" cy="384"/>
            </a:xfrm>
            <a:prstGeom prst="ellipse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2F47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563" name="Oval 24"/>
            <p:cNvSpPr>
              <a:spLocks noChangeArrowheads="1"/>
            </p:cNvSpPr>
            <p:nvPr/>
          </p:nvSpPr>
          <p:spPr bwMode="auto">
            <a:xfrm>
              <a:off x="2496" y="528"/>
              <a:ext cx="384" cy="384"/>
            </a:xfrm>
            <a:prstGeom prst="ellipse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2F47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564" name="Oval 25"/>
            <p:cNvSpPr>
              <a:spLocks noChangeArrowheads="1"/>
            </p:cNvSpPr>
            <p:nvPr/>
          </p:nvSpPr>
          <p:spPr bwMode="auto">
            <a:xfrm>
              <a:off x="2736" y="624"/>
              <a:ext cx="384" cy="384"/>
            </a:xfrm>
            <a:prstGeom prst="ellipse">
              <a:avLst/>
            </a:prstGeom>
            <a:gradFill rotWithShape="0">
              <a:gsLst>
                <a:gs pos="0">
                  <a:srgbClr val="FF0066"/>
                </a:gs>
                <a:gs pos="100000">
                  <a:srgbClr val="7600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2536" name="Text Box 26"/>
          <p:cNvSpPr txBox="1">
            <a:spLocks noChangeArrowheads="1"/>
          </p:cNvSpPr>
          <p:nvPr/>
        </p:nvSpPr>
        <p:spPr bwMode="auto">
          <a:xfrm>
            <a:off x="7848600" y="3355330"/>
            <a:ext cx="1447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sz="2800" b="1" baseline="30000" dirty="0">
                <a:latin typeface="Bookman Old Style" charset="0"/>
              </a:rPr>
              <a:t>3</a:t>
            </a:r>
            <a:r>
              <a:rPr lang="sv-SE" sz="2800" b="1" dirty="0">
                <a:latin typeface="Bookman Old Style" charset="0"/>
              </a:rPr>
              <a:t>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sz="1800" b="1" dirty="0">
                <a:latin typeface="Times New Roman" charset="0"/>
              </a:rPr>
              <a:t>T</a:t>
            </a:r>
            <a:r>
              <a:rPr lang="sv-SE" sz="1800" b="1" baseline="-25000" dirty="0">
                <a:latin typeface="Times New Roman" charset="0"/>
              </a:rPr>
              <a:t>1/2</a:t>
            </a:r>
            <a:r>
              <a:rPr lang="sv-SE" sz="1800" b="1" dirty="0">
                <a:latin typeface="Times New Roman" charset="0"/>
              </a:rPr>
              <a:t> = 12,3 y</a:t>
            </a:r>
            <a:endParaRPr lang="en-US" sz="1800" b="1" dirty="0">
              <a:latin typeface="Times New Roman" charset="0"/>
            </a:endParaRPr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715000" y="4619649"/>
            <a:ext cx="1219200" cy="1617663"/>
            <a:chOff x="1200" y="2448"/>
            <a:chExt cx="768" cy="1019"/>
          </a:xfrm>
        </p:grpSpPr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1200" y="2448"/>
              <a:ext cx="720" cy="624"/>
              <a:chOff x="720" y="2304"/>
              <a:chExt cx="720" cy="624"/>
            </a:xfrm>
          </p:grpSpPr>
          <p:sp>
            <p:nvSpPr>
              <p:cNvPr id="22559" name="Oval 29"/>
              <p:cNvSpPr>
                <a:spLocks noChangeArrowheads="1"/>
              </p:cNvSpPr>
              <p:nvPr/>
            </p:nvSpPr>
            <p:spPr bwMode="auto">
              <a:xfrm>
                <a:off x="720" y="23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2560" name="Oval 30"/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2561" name="Oval 31"/>
              <p:cNvSpPr>
                <a:spLocks noChangeArrowheads="1"/>
              </p:cNvSpPr>
              <p:nvPr/>
            </p:nvSpPr>
            <p:spPr bwMode="auto">
              <a:xfrm>
                <a:off x="1056" y="23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22558" name="Text Box 32"/>
            <p:cNvSpPr txBox="1">
              <a:spLocks noChangeArrowheads="1"/>
            </p:cNvSpPr>
            <p:nvPr/>
          </p:nvSpPr>
          <p:spPr bwMode="auto">
            <a:xfrm>
              <a:off x="1296" y="3140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sv-SE" sz="2800" b="1" baseline="30000" dirty="0">
                  <a:latin typeface="Bookman Old Style" charset="0"/>
                </a:rPr>
                <a:t>3</a:t>
              </a:r>
              <a:r>
                <a:rPr lang="sv-SE" sz="2800" b="1" dirty="0">
                  <a:latin typeface="Bookman Old Style" charset="0"/>
                </a:rPr>
                <a:t>He</a:t>
              </a:r>
              <a:endParaRPr lang="en-US" sz="2800" b="1" baseline="30000" dirty="0">
                <a:latin typeface="Bookman Old Style" charset="0"/>
              </a:endParaRPr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7772400" y="4410099"/>
            <a:ext cx="1295400" cy="1827213"/>
            <a:chOff x="3504" y="2352"/>
            <a:chExt cx="816" cy="1151"/>
          </a:xfrm>
        </p:grpSpPr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3504" y="2352"/>
              <a:ext cx="768" cy="720"/>
              <a:chOff x="2832" y="2208"/>
              <a:chExt cx="768" cy="720"/>
            </a:xfrm>
          </p:grpSpPr>
          <p:sp>
            <p:nvSpPr>
              <p:cNvPr id="22553" name="Oval 35"/>
              <p:cNvSpPr>
                <a:spLocks noChangeArrowheads="1"/>
              </p:cNvSpPr>
              <p:nvPr/>
            </p:nvSpPr>
            <p:spPr bwMode="auto">
              <a:xfrm>
                <a:off x="3072" y="254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2554" name="Oval 36"/>
              <p:cNvSpPr>
                <a:spLocks noChangeArrowheads="1"/>
              </p:cNvSpPr>
              <p:nvPr/>
            </p:nvSpPr>
            <p:spPr bwMode="auto">
              <a:xfrm>
                <a:off x="3216" y="2352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2555" name="Oval 37"/>
              <p:cNvSpPr>
                <a:spLocks noChangeArrowheads="1"/>
              </p:cNvSpPr>
              <p:nvPr/>
            </p:nvSpPr>
            <p:spPr bwMode="auto">
              <a:xfrm>
                <a:off x="2832" y="2352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6699FF"/>
                  </a:gs>
                  <a:gs pos="100000">
                    <a:srgbClr val="2F47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2556" name="Oval 38"/>
              <p:cNvSpPr>
                <a:spLocks noChangeArrowheads="1"/>
              </p:cNvSpPr>
              <p:nvPr/>
            </p:nvSpPr>
            <p:spPr bwMode="auto">
              <a:xfrm>
                <a:off x="3024" y="220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0066"/>
                  </a:gs>
                  <a:gs pos="100000">
                    <a:srgbClr val="7600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22552" name="Text Box 39"/>
            <p:cNvSpPr txBox="1">
              <a:spLocks noChangeArrowheads="1"/>
            </p:cNvSpPr>
            <p:nvPr/>
          </p:nvSpPr>
          <p:spPr bwMode="auto">
            <a:xfrm>
              <a:off x="3648" y="3176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sv-SE" sz="2800" b="1" baseline="30000" dirty="0">
                  <a:latin typeface="Bookman Old Style" charset="0"/>
                </a:rPr>
                <a:t>4</a:t>
              </a:r>
              <a:r>
                <a:rPr lang="sv-SE" sz="2800" b="1" dirty="0">
                  <a:latin typeface="Bookman Old Style" charset="0"/>
                </a:rPr>
                <a:t>He</a:t>
              </a:r>
              <a:endParaRPr lang="en-US" sz="2800" b="1" baseline="30000" dirty="0">
                <a:latin typeface="Bookman Old Style" charset="0"/>
              </a:endParaRPr>
            </a:p>
          </p:txBody>
        </p:sp>
      </p:grpSp>
      <p:sp>
        <p:nvSpPr>
          <p:cNvPr id="22539" name="Text Box 40"/>
          <p:cNvSpPr txBox="1">
            <a:spLocks noChangeArrowheads="1"/>
          </p:cNvSpPr>
          <p:nvPr/>
        </p:nvSpPr>
        <p:spPr bwMode="auto">
          <a:xfrm>
            <a:off x="3657600" y="27432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endParaRPr lang="es-ES"/>
          </a:p>
        </p:txBody>
      </p:sp>
      <p:grpSp>
        <p:nvGrpSpPr>
          <p:cNvPr id="12" name="Group 51"/>
          <p:cNvGrpSpPr>
            <a:grpSpLocks/>
          </p:cNvGrpSpPr>
          <p:nvPr/>
        </p:nvGrpSpPr>
        <p:grpSpPr bwMode="auto">
          <a:xfrm>
            <a:off x="5927725" y="2452935"/>
            <a:ext cx="1158875" cy="1408113"/>
            <a:chOff x="3734" y="1239"/>
            <a:chExt cx="730" cy="887"/>
          </a:xfrm>
        </p:grpSpPr>
        <p:sp>
          <p:nvSpPr>
            <p:cNvPr id="22548" name="Oval 18"/>
            <p:cNvSpPr>
              <a:spLocks noChangeArrowheads="1"/>
            </p:cNvSpPr>
            <p:nvPr/>
          </p:nvSpPr>
          <p:spPr bwMode="auto">
            <a:xfrm>
              <a:off x="3734" y="1239"/>
              <a:ext cx="384" cy="384"/>
            </a:xfrm>
            <a:prstGeom prst="ellipse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2F47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549" name="Oval 19"/>
            <p:cNvSpPr>
              <a:spLocks noChangeArrowheads="1"/>
            </p:cNvSpPr>
            <p:nvPr/>
          </p:nvSpPr>
          <p:spPr bwMode="auto">
            <a:xfrm>
              <a:off x="4080" y="1335"/>
              <a:ext cx="384" cy="384"/>
            </a:xfrm>
            <a:prstGeom prst="ellipse">
              <a:avLst/>
            </a:prstGeom>
            <a:gradFill rotWithShape="0">
              <a:gsLst>
                <a:gs pos="0">
                  <a:srgbClr val="FF0066"/>
                </a:gs>
                <a:gs pos="100000">
                  <a:srgbClr val="7600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550" name="Text Box 20"/>
            <p:cNvSpPr txBox="1">
              <a:spLocks noChangeArrowheads="1"/>
            </p:cNvSpPr>
            <p:nvPr/>
          </p:nvSpPr>
          <p:spPr bwMode="auto">
            <a:xfrm>
              <a:off x="3792" y="1799"/>
              <a:ext cx="5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sv-SE" sz="2800" b="1" baseline="30000" dirty="0">
                  <a:latin typeface="Bookman Old Style" charset="0"/>
                </a:rPr>
                <a:t>2</a:t>
              </a:r>
              <a:r>
                <a:rPr lang="sv-SE" sz="2800" b="1" dirty="0">
                  <a:latin typeface="Bookman Old Style" charset="0"/>
                </a:rPr>
                <a:t>H</a:t>
              </a:r>
              <a:endParaRPr lang="en-US" sz="2800" b="1" baseline="30000" dirty="0">
                <a:latin typeface="Bookman Old Style" charset="0"/>
              </a:endParaRPr>
            </a:p>
          </p:txBody>
        </p:sp>
      </p:grpSp>
      <p:pic>
        <p:nvPicPr>
          <p:cNvPr id="22543" name="Picture 48" descr="heisenbe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143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57D474-C538-3C42-81A7-64D23796E4CE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sp>
        <p:nvSpPr>
          <p:cNvPr id="41" name="40 CuadroTexto"/>
          <p:cNvSpPr txBox="1"/>
          <p:nvPr/>
        </p:nvSpPr>
        <p:spPr>
          <a:xfrm>
            <a:off x="1712640" y="177281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lvl="1" indent="6350" eaLnBrk="1" hangingPunct="1">
              <a:buFontTx/>
              <a:buNone/>
            </a:pPr>
            <a:r>
              <a:rPr lang="es-ES" dirty="0" smtClean="0">
                <a:solidFill>
                  <a:schemeClr val="accent2"/>
                </a:solidFill>
                <a:sym typeface="Symbol" charset="0"/>
              </a:rPr>
              <a:t>...Y los electrones emitidos, ¿de dónde vienen ? </a:t>
            </a:r>
            <a:endParaRPr lang="es-ES" dirty="0" smtClean="0">
              <a:solidFill>
                <a:schemeClr val="accent2"/>
              </a:solidFill>
              <a:sym typeface="Symbo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/>
      <p:bldP spid="22536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charset="0"/>
              </a:rPr>
              <a:t>La Tabla de </a:t>
            </a:r>
            <a:r>
              <a:rPr lang="es-ES" dirty="0" err="1" smtClean="0">
                <a:latin typeface="Comic Sans MS" charset="0"/>
              </a:rPr>
              <a:t>Núclidos</a:t>
            </a:r>
            <a:r>
              <a:rPr lang="es-ES" dirty="0" smtClean="0">
                <a:latin typeface="Comic Sans MS" charset="0"/>
              </a:rPr>
              <a:t>: nuestra t. periódica</a:t>
            </a:r>
            <a:endParaRPr lang="es-ES" dirty="0">
              <a:latin typeface="Comic Sans MS" charset="0"/>
            </a:endParaRPr>
          </a:p>
        </p:txBody>
      </p:sp>
      <p:sp>
        <p:nvSpPr>
          <p:cNvPr id="23554" name="Line 6"/>
          <p:cNvSpPr>
            <a:spLocks noChangeShapeType="1"/>
          </p:cNvSpPr>
          <p:nvPr/>
        </p:nvSpPr>
        <p:spPr bwMode="auto">
          <a:xfrm>
            <a:off x="2076450" y="2133600"/>
            <a:ext cx="699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6804025" y="1812925"/>
            <a:ext cx="1577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sv-SE" sz="2000" b="1">
                <a:latin typeface="Bookman Old Style" charset="0"/>
              </a:rPr>
              <a:t>ISOTOPOS</a:t>
            </a:r>
            <a:endParaRPr lang="en-US" sz="2000" b="1">
              <a:latin typeface="Bookman Old Style" charset="0"/>
            </a:endParaRPr>
          </a:p>
        </p:txBody>
      </p:sp>
      <p:sp>
        <p:nvSpPr>
          <p:cNvPr id="23557" name="Line 16"/>
          <p:cNvSpPr>
            <a:spLocks noChangeShapeType="1"/>
          </p:cNvSpPr>
          <p:nvPr/>
        </p:nvSpPr>
        <p:spPr bwMode="auto">
          <a:xfrm flipV="1">
            <a:off x="1784648" y="836711"/>
            <a:ext cx="0" cy="26642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17"/>
          <p:cNvSpPr>
            <a:spLocks noChangeShapeType="1"/>
          </p:cNvSpPr>
          <p:nvPr/>
        </p:nvSpPr>
        <p:spPr bwMode="auto">
          <a:xfrm>
            <a:off x="1498600" y="3140968"/>
            <a:ext cx="61186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9" name="Group 18"/>
          <p:cNvGrpSpPr>
            <a:grpSpLocks/>
          </p:cNvGrpSpPr>
          <p:nvPr/>
        </p:nvGrpSpPr>
        <p:grpSpPr bwMode="auto">
          <a:xfrm>
            <a:off x="1498600" y="1397000"/>
            <a:ext cx="5299075" cy="1989138"/>
            <a:chOff x="528" y="432"/>
            <a:chExt cx="3456" cy="1536"/>
          </a:xfrm>
        </p:grpSpPr>
        <p:sp>
          <p:nvSpPr>
            <p:cNvPr id="23590" name="Rectangle 19"/>
            <p:cNvSpPr>
              <a:spLocks noChangeArrowheads="1"/>
            </p:cNvSpPr>
            <p:nvPr/>
          </p:nvSpPr>
          <p:spPr bwMode="auto">
            <a:xfrm>
              <a:off x="912" y="1584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>
                  <a:latin typeface="Times New Roman" charset="0"/>
                </a:rPr>
                <a:t>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14.25 m</a:t>
              </a:r>
            </a:p>
          </p:txBody>
        </p:sp>
        <p:sp>
          <p:nvSpPr>
            <p:cNvPr id="23591" name="Rectangle 20"/>
            <p:cNvSpPr>
              <a:spLocks noChangeArrowheads="1"/>
            </p:cNvSpPr>
            <p:nvPr/>
          </p:nvSpPr>
          <p:spPr bwMode="auto">
            <a:xfrm>
              <a:off x="912" y="1200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2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  <p:sp>
          <p:nvSpPr>
            <p:cNvPr id="23592" name="Rectangle 21"/>
            <p:cNvSpPr>
              <a:spLocks noChangeArrowheads="1"/>
            </p:cNvSpPr>
            <p:nvPr/>
          </p:nvSpPr>
          <p:spPr bwMode="auto">
            <a:xfrm>
              <a:off x="912" y="816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3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He</a:t>
              </a:r>
              <a:endParaRPr lang="en-GB" sz="2400">
                <a:latin typeface="Times New Roman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  <p:sp>
          <p:nvSpPr>
            <p:cNvPr id="23593" name="Rectangle 22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1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---</a:t>
              </a:r>
            </a:p>
          </p:txBody>
        </p:sp>
        <p:sp>
          <p:nvSpPr>
            <p:cNvPr id="23594" name="Rectangle 23"/>
            <p:cNvSpPr>
              <a:spLocks noChangeArrowheads="1"/>
            </p:cNvSpPr>
            <p:nvPr/>
          </p:nvSpPr>
          <p:spPr bwMode="auto">
            <a:xfrm>
              <a:off x="1296" y="1200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3</a:t>
              </a:r>
              <a:r>
                <a:rPr lang="en-GB" sz="2400">
                  <a:latin typeface="Times New Roman" charset="0"/>
                </a:rPr>
                <a:t>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12.3 y</a:t>
              </a:r>
            </a:p>
          </p:txBody>
        </p:sp>
        <p:sp>
          <p:nvSpPr>
            <p:cNvPr id="23595" name="Rectangle 24"/>
            <p:cNvSpPr>
              <a:spLocks noChangeArrowheads="1"/>
            </p:cNvSpPr>
            <p:nvPr/>
          </p:nvSpPr>
          <p:spPr bwMode="auto">
            <a:xfrm>
              <a:off x="1296" y="816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4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He</a:t>
              </a:r>
              <a:endParaRPr lang="en-GB" sz="2400">
                <a:latin typeface="Times New Roman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  <p:sp>
          <p:nvSpPr>
            <p:cNvPr id="23596" name="Rectangle 25"/>
            <p:cNvSpPr>
              <a:spLocks noChangeArrowheads="1"/>
            </p:cNvSpPr>
            <p:nvPr/>
          </p:nvSpPr>
          <p:spPr bwMode="auto">
            <a:xfrm>
              <a:off x="1680" y="816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5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597" name="Rectangle 26"/>
            <p:cNvSpPr>
              <a:spLocks noChangeArrowheads="1"/>
            </p:cNvSpPr>
            <p:nvPr/>
          </p:nvSpPr>
          <p:spPr bwMode="auto">
            <a:xfrm>
              <a:off x="2064" y="816"/>
              <a:ext cx="384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6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808 ms</a:t>
              </a:r>
            </a:p>
          </p:txBody>
        </p:sp>
        <p:sp>
          <p:nvSpPr>
            <p:cNvPr id="23598" name="Rectangle 27"/>
            <p:cNvSpPr>
              <a:spLocks noChangeArrowheads="1"/>
            </p:cNvSpPr>
            <p:nvPr/>
          </p:nvSpPr>
          <p:spPr bwMode="auto">
            <a:xfrm>
              <a:off x="2448" y="816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7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599" name="Rectangle 28"/>
            <p:cNvSpPr>
              <a:spLocks noChangeArrowheads="1"/>
            </p:cNvSpPr>
            <p:nvPr/>
          </p:nvSpPr>
          <p:spPr bwMode="auto">
            <a:xfrm>
              <a:off x="2832" y="816"/>
              <a:ext cx="384" cy="38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8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119 ms</a:t>
              </a:r>
            </a:p>
          </p:txBody>
        </p:sp>
        <p:sp>
          <p:nvSpPr>
            <p:cNvPr id="23600" name="Rectangle 29"/>
            <p:cNvSpPr>
              <a:spLocks noChangeArrowheads="1"/>
            </p:cNvSpPr>
            <p:nvPr/>
          </p:nvSpPr>
          <p:spPr bwMode="auto">
            <a:xfrm>
              <a:off x="3216" y="816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9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601" name="Rectangle 30"/>
            <p:cNvSpPr>
              <a:spLocks noChangeArrowheads="1"/>
            </p:cNvSpPr>
            <p:nvPr/>
          </p:nvSpPr>
          <p:spPr bwMode="auto">
            <a:xfrm>
              <a:off x="2064" y="432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7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-d</a:t>
              </a:r>
            </a:p>
          </p:txBody>
        </p:sp>
        <p:sp>
          <p:nvSpPr>
            <p:cNvPr id="23602" name="Rectangle 31"/>
            <p:cNvSpPr>
              <a:spLocks noChangeArrowheads="1"/>
            </p:cNvSpPr>
            <p:nvPr/>
          </p:nvSpPr>
          <p:spPr bwMode="auto">
            <a:xfrm>
              <a:off x="2448" y="432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8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840 ms</a:t>
              </a:r>
            </a:p>
          </p:txBody>
        </p:sp>
        <p:sp>
          <p:nvSpPr>
            <p:cNvPr id="23603" name="Rectangle 32"/>
            <p:cNvSpPr>
              <a:spLocks noChangeArrowheads="1"/>
            </p:cNvSpPr>
            <p:nvPr/>
          </p:nvSpPr>
          <p:spPr bwMode="auto">
            <a:xfrm>
              <a:off x="2832" y="432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9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179 ms</a:t>
              </a:r>
            </a:p>
          </p:txBody>
        </p:sp>
        <p:sp>
          <p:nvSpPr>
            <p:cNvPr id="23604" name="Rectangle 33"/>
            <p:cNvSpPr>
              <a:spLocks noChangeArrowheads="1"/>
            </p:cNvSpPr>
            <p:nvPr/>
          </p:nvSpPr>
          <p:spPr bwMode="auto">
            <a:xfrm>
              <a:off x="3216" y="432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10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605" name="Rectangle 34"/>
            <p:cNvSpPr>
              <a:spLocks noChangeArrowheads="1"/>
            </p:cNvSpPr>
            <p:nvPr/>
          </p:nvSpPr>
          <p:spPr bwMode="auto">
            <a:xfrm>
              <a:off x="3600" y="432"/>
              <a:ext cx="384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11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8.5 ms</a:t>
              </a:r>
            </a:p>
          </p:txBody>
        </p:sp>
        <p:sp>
          <p:nvSpPr>
            <p:cNvPr id="23606" name="Rectangle 35"/>
            <p:cNvSpPr>
              <a:spLocks noChangeArrowheads="1"/>
            </p:cNvSpPr>
            <p:nvPr/>
          </p:nvSpPr>
          <p:spPr bwMode="auto">
            <a:xfrm>
              <a:off x="1680" y="432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6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</p:grpSp>
      <p:sp>
        <p:nvSpPr>
          <p:cNvPr id="23560" name="Text Box 36"/>
          <p:cNvSpPr txBox="1">
            <a:spLocks noChangeArrowheads="1"/>
          </p:cNvSpPr>
          <p:nvPr/>
        </p:nvSpPr>
        <p:spPr bwMode="auto">
          <a:xfrm>
            <a:off x="4953000" y="3140968"/>
            <a:ext cx="44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sv-SE" b="1" dirty="0">
                <a:latin typeface="Bookman Old Style" charset="0"/>
              </a:rPr>
              <a:t>N</a:t>
            </a:r>
            <a:endParaRPr lang="en-US" b="1" dirty="0">
              <a:latin typeface="Bookman Old Style" charset="0"/>
            </a:endParaRPr>
          </a:p>
        </p:txBody>
      </p:sp>
      <p:sp>
        <p:nvSpPr>
          <p:cNvPr id="23561" name="Text Box 37"/>
          <p:cNvSpPr txBox="1">
            <a:spLocks noChangeArrowheads="1"/>
          </p:cNvSpPr>
          <p:nvPr/>
        </p:nvSpPr>
        <p:spPr bwMode="auto">
          <a:xfrm>
            <a:off x="1261219" y="1099592"/>
            <a:ext cx="379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sv-SE" b="1" dirty="0">
                <a:latin typeface="Bookman Old Style" charset="0"/>
              </a:rPr>
              <a:t>Z</a:t>
            </a:r>
            <a:endParaRPr lang="en-US" b="1" dirty="0">
              <a:latin typeface="Bookman Old Style" charset="0"/>
            </a:endParaRPr>
          </a:p>
        </p:txBody>
      </p:sp>
      <p:sp>
        <p:nvSpPr>
          <p:cNvPr id="23565" name="Rectangle 62"/>
          <p:cNvSpPr>
            <a:spLocks noChangeArrowheads="1"/>
          </p:cNvSpPr>
          <p:nvPr/>
        </p:nvSpPr>
        <p:spPr bwMode="auto">
          <a:xfrm>
            <a:off x="9105900" y="2147888"/>
            <a:ext cx="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s-ES"/>
          </a:p>
        </p:txBody>
      </p:sp>
      <p:graphicFrame>
        <p:nvGraphicFramePr>
          <p:cNvPr id="23567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761757"/>
              </p:ext>
            </p:extLst>
          </p:nvPr>
        </p:nvGraphicFramePr>
        <p:xfrm>
          <a:off x="4281488" y="4221163"/>
          <a:ext cx="1036637" cy="854075"/>
        </p:xfrm>
        <a:graphic>
          <a:graphicData uri="http://schemas.openxmlformats.org/presentationml/2006/ole">
            <p:oleObj spid="_x0000_s77858" name="Equation" r:id="rId3" imgW="283320" imgH="228240" progId="Equation.3">
              <p:embed/>
            </p:oleObj>
          </a:graphicData>
        </a:graphic>
      </p:graphicFrame>
      <p:sp>
        <p:nvSpPr>
          <p:cNvPr id="23568" name="Text Box 70"/>
          <p:cNvSpPr txBox="1">
            <a:spLocks noChangeArrowheads="1"/>
          </p:cNvSpPr>
          <p:nvPr/>
        </p:nvSpPr>
        <p:spPr bwMode="auto">
          <a:xfrm>
            <a:off x="3872880" y="5085184"/>
            <a:ext cx="990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200" dirty="0">
                <a:solidFill>
                  <a:srgbClr val="FF0000"/>
                </a:solidFill>
              </a:rPr>
              <a:t>N. </a:t>
            </a:r>
            <a:r>
              <a:rPr lang="es-ES" sz="1200" dirty="0" smtClean="0">
                <a:solidFill>
                  <a:srgbClr val="FF0000"/>
                </a:solidFill>
              </a:rPr>
              <a:t>Atómico Z</a:t>
            </a:r>
          </a:p>
          <a:p>
            <a:pPr algn="l" eaLnBrk="1" hangingPunct="1">
              <a:spcBef>
                <a:spcPct val="50000"/>
              </a:spcBef>
            </a:pPr>
            <a:r>
              <a:rPr lang="es-ES" sz="1200" dirty="0" smtClean="0">
                <a:solidFill>
                  <a:srgbClr val="FF0000"/>
                </a:solidFill>
              </a:rPr>
              <a:t>(protones)</a:t>
            </a:r>
            <a:endParaRPr lang="es-ES" sz="1200" dirty="0">
              <a:solidFill>
                <a:srgbClr val="FF0000"/>
              </a:solidFill>
            </a:endParaRPr>
          </a:p>
        </p:txBody>
      </p:sp>
      <p:sp>
        <p:nvSpPr>
          <p:cNvPr id="23570" name="Text Box 72"/>
          <p:cNvSpPr txBox="1">
            <a:spLocks noChangeArrowheads="1"/>
          </p:cNvSpPr>
          <p:nvPr/>
        </p:nvSpPr>
        <p:spPr bwMode="auto">
          <a:xfrm>
            <a:off x="3326904" y="4396462"/>
            <a:ext cx="978024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200" dirty="0"/>
              <a:t>N. </a:t>
            </a:r>
            <a:r>
              <a:rPr lang="es-ES" sz="1200" dirty="0" smtClean="0"/>
              <a:t>Másico A</a:t>
            </a:r>
            <a:endParaRPr lang="es-ES" sz="1200" dirty="0"/>
          </a:p>
        </p:txBody>
      </p:sp>
      <p:sp>
        <p:nvSpPr>
          <p:cNvPr id="23571" name="Text Box 73"/>
          <p:cNvSpPr txBox="1">
            <a:spLocks noChangeArrowheads="1"/>
          </p:cNvSpPr>
          <p:nvPr/>
        </p:nvSpPr>
        <p:spPr bwMode="auto">
          <a:xfrm>
            <a:off x="5025008" y="5116542"/>
            <a:ext cx="1152128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2"/>
                </a:solidFill>
              </a:rPr>
              <a:t>N. </a:t>
            </a:r>
            <a:r>
              <a:rPr lang="es-ES" sz="1200" dirty="0" smtClean="0">
                <a:solidFill>
                  <a:schemeClr val="accent2"/>
                </a:solidFill>
              </a:rPr>
              <a:t>Neutrones N</a:t>
            </a:r>
            <a:endParaRPr lang="es-ES" sz="1200" dirty="0">
              <a:solidFill>
                <a:schemeClr val="accent2"/>
              </a:solidFill>
            </a:endParaRPr>
          </a:p>
        </p:txBody>
      </p:sp>
      <p:sp>
        <p:nvSpPr>
          <p:cNvPr id="23572" name="Text Box 74"/>
          <p:cNvSpPr txBox="1">
            <a:spLocks noChangeArrowheads="1"/>
          </p:cNvSpPr>
          <p:nvPr/>
        </p:nvSpPr>
        <p:spPr bwMode="auto">
          <a:xfrm>
            <a:off x="6334472" y="4162475"/>
            <a:ext cx="1066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800" dirty="0"/>
              <a:t>A = Z + N</a:t>
            </a:r>
          </a:p>
        </p:txBody>
      </p:sp>
      <p:sp>
        <p:nvSpPr>
          <p:cNvPr id="23573" name="Text Box 75"/>
          <p:cNvSpPr txBox="1">
            <a:spLocks noChangeArrowheads="1"/>
          </p:cNvSpPr>
          <p:nvPr/>
        </p:nvSpPr>
        <p:spPr bwMode="auto">
          <a:xfrm>
            <a:off x="6324600" y="4522515"/>
            <a:ext cx="266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800" dirty="0"/>
              <a:t>M(Z,N)= </a:t>
            </a:r>
            <a:r>
              <a:rPr lang="es-ES" sz="1800" dirty="0" err="1"/>
              <a:t>ZMp</a:t>
            </a:r>
            <a:r>
              <a:rPr lang="es-ES" sz="1800" dirty="0"/>
              <a:t> +</a:t>
            </a:r>
            <a:r>
              <a:rPr lang="es-ES" sz="1800" dirty="0" err="1"/>
              <a:t>NMn</a:t>
            </a:r>
            <a:r>
              <a:rPr lang="es-ES" sz="1800" dirty="0"/>
              <a:t> - E</a:t>
            </a:r>
          </a:p>
        </p:txBody>
      </p:sp>
      <p:sp>
        <p:nvSpPr>
          <p:cNvPr id="23574" name="Rectangle 76"/>
          <p:cNvSpPr>
            <a:spLocks noChangeArrowheads="1"/>
          </p:cNvSpPr>
          <p:nvPr/>
        </p:nvSpPr>
        <p:spPr bwMode="auto">
          <a:xfrm>
            <a:off x="4304928" y="4708376"/>
            <a:ext cx="3048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3575" name="Rectangle 78"/>
          <p:cNvSpPr>
            <a:spLocks noChangeArrowheads="1"/>
          </p:cNvSpPr>
          <p:nvPr/>
        </p:nvSpPr>
        <p:spPr bwMode="auto">
          <a:xfrm>
            <a:off x="5025008" y="4725144"/>
            <a:ext cx="304800" cy="304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464B9C-005A-0747-8248-95835405340B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873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Tabla de núclidos / Paisaje Nuclear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984" y="908720"/>
            <a:ext cx="8153400" cy="5086350"/>
          </a:xfrm>
          <a:noFill/>
        </p:spPr>
      </p:pic>
      <p:sp>
        <p:nvSpPr>
          <p:cNvPr id="26629" name="AutoShape 5" descr="Papel seda azul"/>
          <p:cNvSpPr>
            <a:spLocks noChangeArrowheads="1"/>
          </p:cNvSpPr>
          <p:nvPr/>
        </p:nvSpPr>
        <p:spPr bwMode="auto">
          <a:xfrm>
            <a:off x="1781200" y="2600325"/>
            <a:ext cx="1371600" cy="685800"/>
          </a:xfrm>
          <a:prstGeom prst="roundRect">
            <a:avLst>
              <a:gd name="adj" fmla="val 1666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es-ES" sz="1600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856656" y="2667000"/>
            <a:ext cx="152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s-ES" sz="1600" dirty="0"/>
              <a:t>256 núcleos estables</a:t>
            </a:r>
          </a:p>
        </p:txBody>
      </p:sp>
      <p:sp>
        <p:nvSpPr>
          <p:cNvPr id="26631" name="AutoShape 7" descr="Papel seda azul"/>
          <p:cNvSpPr>
            <a:spLocks noChangeArrowheads="1"/>
          </p:cNvSpPr>
          <p:nvPr/>
        </p:nvSpPr>
        <p:spPr bwMode="auto">
          <a:xfrm>
            <a:off x="3900488" y="4724400"/>
            <a:ext cx="2060624" cy="648816"/>
          </a:xfrm>
          <a:prstGeom prst="roundRect">
            <a:avLst>
              <a:gd name="adj" fmla="val 1666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ES" sz="1600" dirty="0"/>
              <a:t>Núcleos producidos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sz="1600" dirty="0"/>
              <a:t>en </a:t>
            </a:r>
            <a:r>
              <a:rPr lang="es-ES" sz="1600" dirty="0" smtClean="0"/>
              <a:t>Laboratorio ≈700</a:t>
            </a:r>
            <a:endParaRPr lang="es-ES" sz="1600" dirty="0"/>
          </a:p>
        </p:txBody>
      </p:sp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200472" y="836712"/>
            <a:ext cx="5040560" cy="1440160"/>
            <a:chOff x="336" y="624"/>
            <a:chExt cx="2256" cy="768"/>
          </a:xfrm>
        </p:grpSpPr>
        <p:sp>
          <p:nvSpPr>
            <p:cNvPr id="26643" name="AutoShape 9" descr="Papel seda azul"/>
            <p:cNvSpPr>
              <a:spLocks noChangeArrowheads="1"/>
            </p:cNvSpPr>
            <p:nvPr/>
          </p:nvSpPr>
          <p:spPr bwMode="auto">
            <a:xfrm>
              <a:off x="336" y="624"/>
              <a:ext cx="2256" cy="76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s-ES" sz="2400"/>
            </a:p>
          </p:txBody>
        </p:sp>
        <p:sp>
          <p:nvSpPr>
            <p:cNvPr id="26644" name="Text Box 10"/>
            <p:cNvSpPr txBox="1">
              <a:spLocks noChangeArrowheads="1"/>
            </p:cNvSpPr>
            <p:nvPr/>
          </p:nvSpPr>
          <p:spPr bwMode="auto">
            <a:xfrm>
              <a:off x="480" y="677"/>
              <a:ext cx="2112" cy="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§"/>
              </a:pPr>
              <a:r>
                <a:rPr lang="es-ES" sz="1800" dirty="0">
                  <a:solidFill>
                    <a:srgbClr val="CC0000"/>
                  </a:solidFill>
                  <a:sym typeface="Symbol" charset="0"/>
                </a:rPr>
                <a:t> Desintegración </a:t>
              </a:r>
              <a:r>
                <a:rPr lang="es-ES" sz="1800" baseline="30000" dirty="0">
                  <a:solidFill>
                    <a:srgbClr val="CC0000"/>
                  </a:solidFill>
                  <a:sym typeface="Symbol" charset="0"/>
                </a:rPr>
                <a:t>+</a:t>
              </a:r>
              <a:r>
                <a:rPr lang="es-ES" sz="1800" dirty="0">
                  <a:solidFill>
                    <a:srgbClr val="CC0000"/>
                  </a:solidFill>
                  <a:sym typeface="Symbol" charset="0"/>
                </a:rPr>
                <a:t>-</a:t>
              </a:r>
              <a:r>
                <a:rPr lang="es-ES" sz="1800" dirty="0" smtClean="0">
                  <a:solidFill>
                    <a:srgbClr val="CC0000"/>
                  </a:solidFill>
                  <a:sym typeface="Symbol" charset="0"/>
                </a:rPr>
                <a:t>EC (exceso de p) </a:t>
              </a:r>
              <a:endParaRPr lang="es-ES" sz="1800" dirty="0">
                <a:solidFill>
                  <a:srgbClr val="CC0000"/>
                </a:solidFill>
                <a:sym typeface="Symbol" charset="0"/>
              </a:endParaRP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§"/>
              </a:pPr>
              <a:r>
                <a:rPr lang="es-ES" sz="1800" dirty="0">
                  <a:solidFill>
                    <a:schemeClr val="accent2"/>
                  </a:solidFill>
                  <a:sym typeface="Symbol" charset="0"/>
                </a:rPr>
                <a:t> Desintegración </a:t>
              </a:r>
              <a:r>
                <a:rPr lang="es-ES" sz="1800" baseline="30000" dirty="0" smtClean="0">
                  <a:solidFill>
                    <a:schemeClr val="accent2"/>
                  </a:solidFill>
                  <a:sym typeface="Symbol" charset="0"/>
                </a:rPr>
                <a:t>- </a:t>
              </a:r>
              <a:r>
                <a:rPr lang="es-ES" sz="1800" dirty="0" smtClean="0">
                  <a:solidFill>
                    <a:schemeClr val="accent2"/>
                  </a:solidFill>
                  <a:sym typeface="Symbol" charset="0"/>
                </a:rPr>
                <a:t>(exceso de n)</a:t>
              </a:r>
              <a:endParaRPr lang="es-ES" sz="1800" dirty="0">
                <a:solidFill>
                  <a:schemeClr val="accent2"/>
                </a:solidFill>
                <a:sym typeface="Symbol" charset="0"/>
              </a:endParaRP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§"/>
              </a:pPr>
              <a:r>
                <a:rPr lang="es-ES" sz="1800" dirty="0">
                  <a:solidFill>
                    <a:srgbClr val="FFFF00"/>
                  </a:solidFill>
                  <a:sym typeface="Symbol" charset="0"/>
                </a:rPr>
                <a:t> Desintegración </a:t>
              </a:r>
              <a:r>
                <a:rPr lang="es-ES" sz="1800" dirty="0" smtClean="0">
                  <a:solidFill>
                    <a:srgbClr val="FFFF00"/>
                  </a:solidFill>
                  <a:sym typeface="Symbol" charset="0"/>
                </a:rPr>
                <a:t> (exceso de p y A)</a:t>
              </a:r>
              <a:endParaRPr lang="es-ES" sz="1800" dirty="0">
                <a:solidFill>
                  <a:srgbClr val="FFFF00"/>
                </a:solidFill>
                <a:sym typeface="Symbol" charset="0"/>
              </a:endParaRP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§"/>
              </a:pPr>
              <a:r>
                <a:rPr lang="es-ES" sz="1800" dirty="0">
                  <a:solidFill>
                    <a:srgbClr val="009900"/>
                  </a:solidFill>
                  <a:sym typeface="Symbol" charset="0"/>
                </a:rPr>
                <a:t> </a:t>
              </a:r>
              <a:r>
                <a:rPr lang="es-ES" sz="1800" dirty="0" smtClean="0">
                  <a:solidFill>
                    <a:srgbClr val="009900"/>
                  </a:solidFill>
                  <a:sym typeface="Symbol" charset="0"/>
                </a:rPr>
                <a:t>Fisión (núcleos muy pesados)</a:t>
              </a:r>
              <a:endParaRPr lang="es-ES" dirty="0">
                <a:solidFill>
                  <a:srgbClr val="009900"/>
                </a:solidFill>
              </a:endParaRPr>
            </a:p>
          </p:txBody>
        </p:sp>
      </p:grpSp>
      <p:sp>
        <p:nvSpPr>
          <p:cNvPr id="26633" name="AutoShape 11"/>
          <p:cNvSpPr>
            <a:spLocks noChangeArrowheads="1"/>
          </p:cNvSpPr>
          <p:nvPr/>
        </p:nvSpPr>
        <p:spPr bwMode="auto">
          <a:xfrm>
            <a:off x="6019800" y="990600"/>
            <a:ext cx="1447800" cy="53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6634" name="AutoShape 12"/>
          <p:cNvSpPr>
            <a:spLocks noChangeArrowheads="1"/>
          </p:cNvSpPr>
          <p:nvPr/>
        </p:nvSpPr>
        <p:spPr bwMode="auto">
          <a:xfrm>
            <a:off x="6248400" y="990600"/>
            <a:ext cx="1295400" cy="304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6635" name="AutoShape 13"/>
          <p:cNvSpPr>
            <a:spLocks noChangeArrowheads="1"/>
          </p:cNvSpPr>
          <p:nvPr/>
        </p:nvSpPr>
        <p:spPr bwMode="auto">
          <a:xfrm>
            <a:off x="5943600" y="1066800"/>
            <a:ext cx="1295400" cy="304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6637" name="Line 15"/>
          <p:cNvSpPr>
            <a:spLocks noChangeShapeType="1"/>
          </p:cNvSpPr>
          <p:nvPr/>
        </p:nvSpPr>
        <p:spPr bwMode="auto">
          <a:xfrm>
            <a:off x="6537176" y="1196752"/>
            <a:ext cx="473224" cy="32724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638" name="Line 18"/>
          <p:cNvSpPr>
            <a:spLocks noChangeShapeType="1"/>
          </p:cNvSpPr>
          <p:nvPr/>
        </p:nvSpPr>
        <p:spPr bwMode="auto">
          <a:xfrm>
            <a:off x="4419600" y="2971800"/>
            <a:ext cx="381000" cy="1752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26639" name="Line 19"/>
          <p:cNvSpPr>
            <a:spLocks noChangeShapeType="1"/>
          </p:cNvSpPr>
          <p:nvPr/>
        </p:nvSpPr>
        <p:spPr bwMode="auto">
          <a:xfrm flipH="1" flipV="1">
            <a:off x="4088904" y="3068960"/>
            <a:ext cx="432048" cy="1656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/>
            <a:tailEnd type="non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endParaRPr lang="en-US"/>
          </a:p>
        </p:txBody>
      </p:sp>
      <p:sp>
        <p:nvSpPr>
          <p:cNvPr id="23" name="AutoShape 5" descr="Papel seda azul"/>
          <p:cNvSpPr>
            <a:spLocks noChangeArrowheads="1"/>
          </p:cNvSpPr>
          <p:nvPr/>
        </p:nvSpPr>
        <p:spPr bwMode="auto">
          <a:xfrm>
            <a:off x="5313040" y="764704"/>
            <a:ext cx="1440160" cy="685800"/>
          </a:xfrm>
          <a:prstGeom prst="roundRect">
            <a:avLst>
              <a:gd name="adj" fmla="val 16667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es-ES" sz="1600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241032" y="836712"/>
            <a:ext cx="165618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s-ES" sz="1600" dirty="0" smtClean="0"/>
              <a:t>Elementos </a:t>
            </a:r>
            <a:r>
              <a:rPr lang="es-ES" sz="1600" dirty="0" err="1" smtClean="0"/>
              <a:t>Super</a:t>
            </a:r>
            <a:r>
              <a:rPr lang="es-ES" sz="1600" dirty="0" smtClean="0"/>
              <a:t>-pesados</a:t>
            </a:r>
            <a:endParaRPr lang="es-ES" sz="16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252F-A67F-FB42-A9CB-1C2B6210DB9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144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68" y="-71462"/>
            <a:ext cx="9001188" cy="785794"/>
          </a:xfrm>
        </p:spPr>
        <p:txBody>
          <a:bodyPr/>
          <a:lstStyle/>
          <a:p>
            <a:pPr eaLnBrk="1" hangingPunct="1"/>
            <a:r>
              <a:rPr lang="es-ES" sz="2500" dirty="0" smtClean="0"/>
              <a:t>Aceleradores de Partículas: los microscopios de la F.N.</a:t>
            </a:r>
          </a:p>
        </p:txBody>
      </p:sp>
      <p:sp>
        <p:nvSpPr>
          <p:cNvPr id="25621" name="AutoShape 16" descr="Papel seda azul"/>
          <p:cNvSpPr>
            <a:spLocks noChangeArrowheads="1"/>
          </p:cNvSpPr>
          <p:nvPr/>
        </p:nvSpPr>
        <p:spPr bwMode="auto">
          <a:xfrm>
            <a:off x="4738686" y="1643050"/>
            <a:ext cx="2362200" cy="457200"/>
          </a:xfrm>
          <a:prstGeom prst="roundRect">
            <a:avLst>
              <a:gd name="adj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s-ES"/>
          </a:p>
        </p:txBody>
      </p:sp>
      <p:pic>
        <p:nvPicPr>
          <p:cNvPr id="25622" name="Picture 5" descr="li7-colis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68" y="857232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3" name="Picture 8" descr="cockcro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30" y="928670"/>
            <a:ext cx="10271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4" name="Picture 9" descr="wal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7330" y="928670"/>
            <a:ext cx="10271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5" name="Text Box 10"/>
          <p:cNvSpPr txBox="1">
            <a:spLocks noChangeArrowheads="1"/>
          </p:cNvSpPr>
          <p:nvPr/>
        </p:nvSpPr>
        <p:spPr bwMode="auto">
          <a:xfrm>
            <a:off x="238092" y="2428868"/>
            <a:ext cx="45005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s-ES" sz="2000" dirty="0" err="1">
                <a:solidFill>
                  <a:srgbClr val="CC0000"/>
                </a:solidFill>
              </a:rPr>
              <a:t>Crockoft</a:t>
            </a:r>
            <a:r>
              <a:rPr lang="es-ES" sz="2000" dirty="0">
                <a:solidFill>
                  <a:srgbClr val="CC0000"/>
                </a:solidFill>
              </a:rPr>
              <a:t> &amp; </a:t>
            </a:r>
            <a:r>
              <a:rPr lang="es-ES" sz="2000" dirty="0" err="1">
                <a:solidFill>
                  <a:srgbClr val="CC0000"/>
                </a:solidFill>
              </a:rPr>
              <a:t>Walton</a:t>
            </a:r>
            <a:r>
              <a:rPr lang="es-ES" sz="2000" dirty="0">
                <a:solidFill>
                  <a:srgbClr val="CC0000"/>
                </a:solidFill>
              </a:rPr>
              <a:t> (PN 1951)</a:t>
            </a:r>
            <a:r>
              <a:rPr lang="es-ES" sz="2000" dirty="0"/>
              <a:t> Construyeron (1930) el primer acelerador </a:t>
            </a:r>
            <a:r>
              <a:rPr lang="es-ES" sz="2000" dirty="0" smtClean="0"/>
              <a:t>para explorar el núcleo</a:t>
            </a:r>
            <a:endParaRPr lang="es-ES" sz="2000" dirty="0"/>
          </a:p>
        </p:txBody>
      </p:sp>
      <p:sp>
        <p:nvSpPr>
          <p:cNvPr id="25626" name="Text Box 12"/>
          <p:cNvSpPr txBox="1">
            <a:spLocks noChangeArrowheads="1"/>
          </p:cNvSpPr>
          <p:nvPr/>
        </p:nvSpPr>
        <p:spPr bwMode="auto">
          <a:xfrm>
            <a:off x="4524372" y="857232"/>
            <a:ext cx="289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 dirty="0"/>
              <a:t>1932 Primera Reacción con </a:t>
            </a:r>
            <a:r>
              <a:rPr lang="es-ES" sz="2000" dirty="0" smtClean="0"/>
              <a:t>protones:</a:t>
            </a:r>
          </a:p>
          <a:p>
            <a:pPr algn="l"/>
            <a:endParaRPr lang="es-ES" sz="2000" dirty="0" smtClean="0"/>
          </a:p>
        </p:txBody>
      </p:sp>
      <p:sp>
        <p:nvSpPr>
          <p:cNvPr id="25627" name="Text Box 17"/>
          <p:cNvSpPr txBox="1">
            <a:spLocks noChangeArrowheads="1"/>
          </p:cNvSpPr>
          <p:nvPr/>
        </p:nvSpPr>
        <p:spPr bwMode="auto">
          <a:xfrm>
            <a:off x="4667248" y="1643050"/>
            <a:ext cx="2667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 dirty="0"/>
              <a:t>p + </a:t>
            </a:r>
            <a:r>
              <a:rPr lang="es-ES" sz="2000" baseline="30000" dirty="0"/>
              <a:t>7</a:t>
            </a:r>
            <a:r>
              <a:rPr lang="es-ES" sz="2000" dirty="0"/>
              <a:t>Li </a:t>
            </a:r>
            <a:r>
              <a:rPr lang="es-ES" sz="2000" dirty="0">
                <a:sym typeface="Symbol" charset="2"/>
              </a:rPr>
              <a:t> </a:t>
            </a:r>
            <a:r>
              <a:rPr lang="es-ES" sz="2000" baseline="30000" dirty="0">
                <a:sym typeface="Symbol" charset="2"/>
              </a:rPr>
              <a:t>4</a:t>
            </a:r>
            <a:r>
              <a:rPr lang="es-ES" sz="2000" dirty="0">
                <a:sym typeface="Symbol" charset="2"/>
              </a:rPr>
              <a:t>He + </a:t>
            </a:r>
            <a:r>
              <a:rPr lang="es-ES" sz="2000" baseline="30000" dirty="0">
                <a:sym typeface="Symbol" charset="2"/>
              </a:rPr>
              <a:t>4</a:t>
            </a:r>
            <a:r>
              <a:rPr lang="es-ES" sz="2000" dirty="0">
                <a:sym typeface="Symbol" charset="2"/>
              </a:rPr>
              <a:t>He</a:t>
            </a:r>
            <a:endParaRPr lang="es-ES" sz="2000" dirty="0"/>
          </a:p>
        </p:txBody>
      </p:sp>
      <p:grpSp>
        <p:nvGrpSpPr>
          <p:cNvPr id="30" name="29 Grupo"/>
          <p:cNvGrpSpPr/>
          <p:nvPr/>
        </p:nvGrpSpPr>
        <p:grpSpPr>
          <a:xfrm>
            <a:off x="166654" y="3571876"/>
            <a:ext cx="5024438" cy="2606675"/>
            <a:chOff x="166654" y="3571876"/>
            <a:chExt cx="5024438" cy="2606675"/>
          </a:xfrm>
        </p:grpSpPr>
        <p:pic>
          <p:nvPicPr>
            <p:cNvPr id="2" name="Picture 4" descr="Cyclotr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09926" y="4000504"/>
              <a:ext cx="1214446" cy="1285884"/>
            </a:xfrm>
            <a:prstGeom prst="rect">
              <a:avLst/>
            </a:prstGeom>
            <a:noFill/>
          </p:spPr>
        </p:pic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166654" y="3571876"/>
              <a:ext cx="5024438" cy="2606675"/>
              <a:chOff x="240" y="2448"/>
              <a:chExt cx="3165" cy="1642"/>
            </a:xfrm>
          </p:grpSpPr>
          <p:pic>
            <p:nvPicPr>
              <p:cNvPr id="25615" name="Picture 6" descr="cyklotron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40" y="2448"/>
                <a:ext cx="1296" cy="1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17" name="Text Box 14"/>
              <p:cNvSpPr txBox="1">
                <a:spLocks noChangeArrowheads="1"/>
              </p:cNvSpPr>
              <p:nvPr/>
            </p:nvSpPr>
            <p:spPr bwMode="auto">
              <a:xfrm>
                <a:off x="480" y="3840"/>
                <a:ext cx="115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s-ES" sz="2000"/>
                  <a:t>Ciclotrón</a:t>
                </a:r>
              </a:p>
            </p:txBody>
          </p:sp>
          <p:sp>
            <p:nvSpPr>
              <p:cNvPr id="25618" name="Text Box 15"/>
              <p:cNvSpPr txBox="1">
                <a:spLocks noChangeArrowheads="1"/>
              </p:cNvSpPr>
              <p:nvPr/>
            </p:nvSpPr>
            <p:spPr bwMode="auto">
              <a:xfrm>
                <a:off x="1545" y="3618"/>
                <a:ext cx="1860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s-ES" sz="2000" dirty="0">
                    <a:solidFill>
                      <a:srgbClr val="CC0000"/>
                    </a:solidFill>
                  </a:rPr>
                  <a:t>Lawrence (PN 1939)</a:t>
                </a:r>
                <a:r>
                  <a:rPr lang="es-ES" sz="2000" dirty="0"/>
                  <a:t> </a:t>
                </a:r>
                <a:r>
                  <a:rPr lang="es-ES" sz="2000" dirty="0" smtClean="0"/>
                  <a:t>propuso </a:t>
                </a:r>
                <a:r>
                  <a:rPr lang="es-ES" sz="2000" dirty="0"/>
                  <a:t>el </a:t>
                </a:r>
                <a:r>
                  <a:rPr lang="es-ES" sz="2000" dirty="0" smtClean="0"/>
                  <a:t>ciclotrón</a:t>
                </a:r>
                <a:endParaRPr lang="es-ES" sz="2000" dirty="0"/>
              </a:p>
            </p:txBody>
          </p:sp>
          <p:pic>
            <p:nvPicPr>
              <p:cNvPr id="25620" name="Picture 19" descr="lawrenc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84" y="2729"/>
                <a:ext cx="584" cy="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6" name="Picture 1029" descr="C:\Documents and Settings\Jose\Datos de programa\Microsoft\Media Catalog\synchroAnimat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662676" y="3071810"/>
            <a:ext cx="3790918" cy="2637848"/>
          </a:xfrm>
          <a:prstGeom prst="rect">
            <a:avLst/>
          </a:prstGeom>
        </p:spPr>
      </p:pic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7167578" y="5721510"/>
            <a:ext cx="2500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s-ES" sz="2000" dirty="0" smtClean="0"/>
              <a:t>Sincrotrón (1940)</a:t>
            </a:r>
            <a:endParaRPr lang="es-ES" sz="20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67FB2C-55B4-7B47-B111-3BE16F0123FB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902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Galáctica</a:t>
            </a:r>
            <a:endParaRPr lang="en-US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F6445-F3E4-E046-8592-49301835828F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8" name="7 Imagen" descr="cosmic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536" y="980728"/>
            <a:ext cx="4736468" cy="462409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6321152" y="1412776"/>
            <a:ext cx="2808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La Vía Láctea mide unos 100.000 años luz.</a:t>
            </a:r>
            <a:br>
              <a:rPr lang="es-ES_tradnl" dirty="0" smtClean="0">
                <a:latin typeface="Cambria Math" pitchFamily="18" charset="0"/>
                <a:ea typeface="Cambria Math" pitchFamily="18" charset="0"/>
              </a:rPr>
            </a:b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1 </a:t>
            </a:r>
            <a:r>
              <a:rPr lang="es-ES_tradnl" dirty="0" err="1" smtClean="0">
                <a:latin typeface="Cambria Math" pitchFamily="18" charset="0"/>
                <a:ea typeface="Cambria Math" pitchFamily="18" charset="0"/>
              </a:rPr>
              <a:t>ly</a:t>
            </a: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 = 9.5 x 10</a:t>
            </a:r>
            <a:r>
              <a:rPr lang="es-ES_tradnl" baseline="30000" dirty="0" smtClean="0">
                <a:latin typeface="Cambria Math" pitchFamily="18" charset="0"/>
                <a:ea typeface="Cambria Math" pitchFamily="18" charset="0"/>
              </a:rPr>
              <a:t>15</a:t>
            </a: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 m ~ ~10</a:t>
            </a:r>
            <a:r>
              <a:rPr lang="es-ES_tradnl" baseline="30000" dirty="0" smtClean="0">
                <a:latin typeface="Cambria Math" pitchFamily="18" charset="0"/>
                <a:ea typeface="Cambria Math" pitchFamily="18" charset="0"/>
              </a:rPr>
              <a:t>16</a:t>
            </a: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 m.</a:t>
            </a:r>
            <a:br>
              <a:rPr lang="es-ES_tradnl" dirty="0" smtClean="0">
                <a:latin typeface="Cambria Math" pitchFamily="18" charset="0"/>
                <a:ea typeface="Cambria Math" pitchFamily="18" charset="0"/>
              </a:rPr>
            </a:b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es-ES_tradnl" dirty="0" smtClean="0">
                <a:latin typeface="Cambria Math" pitchFamily="18" charset="0"/>
                <a:ea typeface="Cambria Math" pitchFamily="18" charset="0"/>
              </a:rPr>
            </a:b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Nuestra Galaxia (no es una galaxia especial) tiene unas dimensiones de 10</a:t>
            </a:r>
            <a:r>
              <a:rPr lang="es-ES_tradnl" baseline="30000" dirty="0" smtClean="0">
                <a:latin typeface="Cambria Math" pitchFamily="18" charset="0"/>
                <a:ea typeface="Cambria Math" pitchFamily="18" charset="0"/>
              </a:rPr>
              <a:t>21</a:t>
            </a: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 m</a:t>
            </a:r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.</a:t>
            </a:r>
            <a:endParaRPr lang="es-ES_tradnl" dirty="0" smtClean="0">
              <a:latin typeface="Cambria Math" pitchFamily="18" charset="0"/>
              <a:ea typeface="Cambria Math" pitchFamily="18" charset="0"/>
            </a:endParaRPr>
          </a:p>
          <a:p>
            <a:r>
              <a:rPr lang="es-ES_tradnl" dirty="0" smtClean="0">
                <a:latin typeface="Cambria Math" pitchFamily="18" charset="0"/>
                <a:ea typeface="Cambria Math" pitchFamily="18" charset="0"/>
              </a:rPr>
              <a:t>1000000000000000000 km</a:t>
            </a:r>
            <a:endParaRPr lang="es-ES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68" y="-71462"/>
            <a:ext cx="9001188" cy="785794"/>
          </a:xfrm>
        </p:spPr>
        <p:txBody>
          <a:bodyPr/>
          <a:lstStyle/>
          <a:p>
            <a:pPr eaLnBrk="1" hangingPunct="1"/>
            <a:r>
              <a:rPr lang="es-ES" sz="2500" dirty="0" smtClean="0"/>
              <a:t>Aceleradores de Partículas: los microscopios de la F.N.</a:t>
            </a:r>
          </a:p>
        </p:txBody>
      </p:sp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2" y="857232"/>
            <a:ext cx="5715040" cy="344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://h40060.www4.hp.com/procurve/uk/en/campaign/cern/images/aerial_view_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342" y="2857496"/>
            <a:ext cx="5084004" cy="3500462"/>
          </a:xfrm>
          <a:prstGeom prst="rect">
            <a:avLst/>
          </a:prstGeom>
          <a:noFill/>
        </p:spPr>
      </p:pic>
      <p:sp>
        <p:nvSpPr>
          <p:cNvPr id="27" name="26 CuadroTexto"/>
          <p:cNvSpPr txBox="1"/>
          <p:nvPr/>
        </p:nvSpPr>
        <p:spPr>
          <a:xfrm>
            <a:off x="5381628" y="1165854"/>
            <a:ext cx="428628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s-ES" dirty="0" smtClean="0"/>
              <a:t>LHC:   27 km de circunferencia </a:t>
            </a:r>
          </a:p>
          <a:p>
            <a:pPr algn="l"/>
            <a:r>
              <a:rPr lang="es-ES" dirty="0" smtClean="0"/>
              <a:t>           1232 </a:t>
            </a:r>
            <a:r>
              <a:rPr lang="es-ES" dirty="0"/>
              <a:t>imanes </a:t>
            </a:r>
            <a:r>
              <a:rPr lang="es-ES" dirty="0" smtClean="0"/>
              <a:t>superconductores.</a:t>
            </a:r>
          </a:p>
          <a:p>
            <a:pPr algn="l"/>
            <a:r>
              <a:rPr lang="es-ES" dirty="0" smtClean="0"/>
              <a:t>           Comenzó a operar en 2009</a:t>
            </a:r>
            <a:endParaRPr lang="es-E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66654" y="4648810"/>
            <a:ext cx="442915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s-ES" dirty="0" smtClean="0"/>
              <a:t>LHC:  Temperatura de </a:t>
            </a:r>
            <a:r>
              <a:rPr lang="es-ES" dirty="0" err="1" smtClean="0"/>
              <a:t>LHe</a:t>
            </a:r>
            <a:r>
              <a:rPr lang="es-ES" dirty="0" smtClean="0"/>
              <a:t> (</a:t>
            </a:r>
            <a:r>
              <a:rPr lang="es-ES" dirty="0" smtClean="0">
                <a:latin typeface="Arial"/>
                <a:cs typeface="Arial"/>
              </a:rPr>
              <a:t>≈ </a:t>
            </a:r>
            <a:r>
              <a:rPr lang="es-ES" dirty="0" smtClean="0"/>
              <a:t>-270 ºC)</a:t>
            </a:r>
          </a:p>
          <a:p>
            <a:pPr algn="l"/>
            <a:r>
              <a:rPr lang="es-ES" dirty="0" smtClean="0"/>
              <a:t>           Ha costado </a:t>
            </a:r>
            <a:r>
              <a:rPr lang="es-ES" dirty="0" smtClean="0">
                <a:latin typeface="Arial"/>
                <a:cs typeface="Arial"/>
              </a:rPr>
              <a:t>≈</a:t>
            </a:r>
            <a:r>
              <a:rPr lang="es-ES" dirty="0" smtClean="0"/>
              <a:t>2200 M€   (JJOO)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75996-8ECA-5E45-A77F-A47999658E91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236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420100" cy="685800"/>
          </a:xfrm>
        </p:spPr>
        <p:txBody>
          <a:bodyPr/>
          <a:lstStyle/>
          <a:p>
            <a:r>
              <a:rPr lang="en-US" dirty="0" err="1" smtClean="0"/>
              <a:t>Espectrómetros</a:t>
            </a:r>
            <a:r>
              <a:rPr lang="en-US" dirty="0" smtClean="0"/>
              <a:t> y </a:t>
            </a:r>
            <a:r>
              <a:rPr lang="en-US" dirty="0" err="1" smtClean="0"/>
              <a:t>Detectores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D7B96-D6DA-C14A-B604-18B8FA1188C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046" y="1196752"/>
            <a:ext cx="3248482" cy="2160240"/>
          </a:xfrm>
          <a:prstGeom prst="rect">
            <a:avLst/>
          </a:prstGeom>
        </p:spPr>
      </p:pic>
      <p:pic>
        <p:nvPicPr>
          <p:cNvPr id="8" name="Picture 16" descr="http://www.iem.csic.es/departamentos/nuclear/fnexp/imagenes/E1104-setu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896" y="3861048"/>
            <a:ext cx="2928958" cy="2187508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833"/>
          <a:stretch/>
        </p:blipFill>
        <p:spPr>
          <a:xfrm rot="16200000">
            <a:off x="3621431" y="1017310"/>
            <a:ext cx="2663139" cy="24482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954106"/>
            <a:ext cx="3107837" cy="23308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80" y="3861048"/>
            <a:ext cx="3500411" cy="220665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41232" y="4005064"/>
            <a:ext cx="2686866" cy="18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18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Marcador de fecha"/>
          <p:cNvSpPr>
            <a:spLocks noGrp="1"/>
          </p:cNvSpPr>
          <p:nvPr>
            <p:ph type="dt" sz="quarter" idx="10"/>
          </p:nvPr>
        </p:nvSpPr>
        <p:spPr>
          <a:xfrm>
            <a:off x="285750" y="6525344"/>
            <a:ext cx="245745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6A32F6B-00DE-734B-A23C-BF965AE663E5}" type="datetime1">
              <a:rPr lang="es-ES" sz="1400" smtClean="0"/>
              <a:pPr eaLnBrk="1" hangingPunct="1"/>
              <a:t>16/11/2012</a:t>
            </a:fld>
            <a:endParaRPr lang="en-GB" sz="1400" dirty="0"/>
          </a:p>
        </p:txBody>
      </p:sp>
      <p:sp>
        <p:nvSpPr>
          <p:cNvPr id="25602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52800" y="6525344"/>
            <a:ext cx="63246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5112"/>
            <a:ext cx="8420100" cy="68580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Comic Sans MS" charset="0"/>
              </a:rPr>
              <a:t>Estructura Nuclear y Reacciones</a:t>
            </a:r>
            <a:endParaRPr lang="es-ES" dirty="0">
              <a:latin typeface="Comic Sans MS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32520" y="1124744"/>
            <a:ext cx="5300224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50000"/>
              </a:lnSpc>
            </a:pPr>
            <a:r>
              <a:rPr lang="en-US" sz="2800" dirty="0" smtClean="0"/>
              <a:t>Lo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uno</a:t>
            </a:r>
            <a:r>
              <a:rPr lang="en-US" sz="2800" dirty="0" smtClean="0"/>
              <a:t> no se </a:t>
            </a:r>
            <a:r>
              <a:rPr lang="en-US" sz="2800" dirty="0" err="1" smtClean="0"/>
              <a:t>imagina</a:t>
            </a:r>
            <a:r>
              <a:rPr lang="en-US" sz="2800" dirty="0" smtClean="0"/>
              <a:t> de los </a:t>
            </a:r>
          </a:p>
          <a:p>
            <a:pPr algn="just">
              <a:lnSpc>
                <a:spcPct val="50000"/>
              </a:lnSpc>
            </a:pPr>
            <a:r>
              <a:rPr lang="en-US" sz="2800" dirty="0" err="1" smtClean="0"/>
              <a:t>núcleos</a:t>
            </a:r>
            <a:r>
              <a:rPr lang="en-US" sz="2800" dirty="0" smtClean="0"/>
              <a:t> </a:t>
            </a:r>
            <a:r>
              <a:rPr lang="en-US" sz="2800" dirty="0" err="1" smtClean="0"/>
              <a:t>atómicos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924" name="CuadroTexto 923"/>
          <p:cNvSpPr txBox="1"/>
          <p:nvPr/>
        </p:nvSpPr>
        <p:spPr>
          <a:xfrm>
            <a:off x="4232920" y="1844824"/>
            <a:ext cx="4595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charset="2"/>
              <a:buChar char="Ø"/>
            </a:pPr>
            <a:r>
              <a:rPr lang="en-US" sz="2000" dirty="0" err="1" smtClean="0"/>
              <a:t>Deformación</a:t>
            </a:r>
            <a:r>
              <a:rPr lang="en-US" sz="2000" dirty="0" smtClean="0"/>
              <a:t> Nuclear: </a:t>
            </a:r>
            <a:r>
              <a:rPr lang="en-US" sz="2000" dirty="0" err="1" smtClean="0"/>
              <a:t>Estados</a:t>
            </a:r>
            <a:r>
              <a:rPr lang="en-US" sz="2000" dirty="0" smtClean="0"/>
              <a:t> </a:t>
            </a:r>
            <a:r>
              <a:rPr lang="en-US" sz="2000" dirty="0" err="1" smtClean="0"/>
              <a:t>Vibracionales</a:t>
            </a:r>
            <a:r>
              <a:rPr lang="en-US" sz="2000" dirty="0" smtClean="0"/>
              <a:t> y </a:t>
            </a:r>
            <a:r>
              <a:rPr lang="en-US" sz="2000" dirty="0" err="1" smtClean="0"/>
              <a:t>Rotacionales</a:t>
            </a:r>
            <a:endParaRPr lang="en-US" sz="2000" dirty="0" smtClean="0"/>
          </a:p>
          <a:p>
            <a:pPr marL="457200" indent="-457200" algn="just">
              <a:buFont typeface="Wingdings" charset="2"/>
              <a:buChar char="Ø"/>
            </a:pPr>
            <a:r>
              <a:rPr lang="en-US" sz="2000" dirty="0" err="1" smtClean="0"/>
              <a:t>Núcleos</a:t>
            </a:r>
            <a:r>
              <a:rPr lang="en-US" sz="2000" dirty="0" smtClean="0"/>
              <a:t> </a:t>
            </a:r>
            <a:r>
              <a:rPr lang="en-US" sz="2000" dirty="0"/>
              <a:t>con </a:t>
            </a:r>
            <a:r>
              <a:rPr lang="en-US" sz="2000" dirty="0" smtClean="0"/>
              <a:t>Halo</a:t>
            </a:r>
          </a:p>
          <a:p>
            <a:pPr marL="457200" indent="-457200" algn="just">
              <a:buFont typeface="Wingdings" charset="2"/>
              <a:buChar char="Ø"/>
            </a:pPr>
            <a:r>
              <a:rPr lang="en-US" sz="2000" dirty="0" err="1" smtClean="0"/>
              <a:t>Resonancias</a:t>
            </a:r>
            <a:r>
              <a:rPr lang="en-US" sz="2000" dirty="0" smtClean="0"/>
              <a:t> </a:t>
            </a:r>
            <a:r>
              <a:rPr lang="en-US" sz="2000" dirty="0" err="1" smtClean="0"/>
              <a:t>Gigantes</a:t>
            </a:r>
            <a:endParaRPr lang="en-US" sz="2000" dirty="0" smtClean="0"/>
          </a:p>
          <a:p>
            <a:pPr marL="457200" indent="-457200" algn="just">
              <a:buFont typeface="Wingdings" charset="2"/>
              <a:buChar char="Ø"/>
            </a:pPr>
            <a:r>
              <a:rPr lang="en-US" sz="2000" dirty="0" err="1" smtClean="0"/>
              <a:t>Radioactividades</a:t>
            </a:r>
            <a:r>
              <a:rPr lang="en-US" sz="2000" dirty="0" smtClean="0"/>
              <a:t> </a:t>
            </a:r>
            <a:r>
              <a:rPr lang="en-US" sz="2000" dirty="0" err="1" smtClean="0"/>
              <a:t>exóticas</a:t>
            </a:r>
            <a:endParaRPr lang="en-US" sz="2000" dirty="0" smtClean="0"/>
          </a:p>
          <a:p>
            <a:pPr marL="342900" indent="-342900" algn="just"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err="1" smtClean="0"/>
              <a:t>Elementos</a:t>
            </a:r>
            <a:r>
              <a:rPr lang="en-US" sz="2000" dirty="0" smtClean="0"/>
              <a:t> super-</a:t>
            </a:r>
            <a:r>
              <a:rPr lang="en-US" sz="2000" dirty="0" err="1" smtClean="0"/>
              <a:t>pesados</a:t>
            </a:r>
            <a:endParaRPr lang="en-US" sz="2000" dirty="0" smtClean="0"/>
          </a:p>
          <a:p>
            <a:pPr marL="457200" indent="-457200" algn="just">
              <a:buFont typeface="Wingdings" charset="2"/>
              <a:buChar char="Ø"/>
            </a:pPr>
            <a:r>
              <a:rPr lang="en-US" sz="2000" dirty="0" smtClean="0"/>
              <a:t>                     (</a:t>
            </a:r>
            <a:r>
              <a:rPr lang="es-ES" sz="2000" dirty="0" smtClean="0"/>
              <a:t>…)</a:t>
            </a:r>
            <a:endParaRPr lang="en-US" sz="2000" dirty="0" smtClean="0"/>
          </a:p>
        </p:txBody>
      </p:sp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6822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Deformación Nuclear</a:t>
            </a:r>
            <a:endParaRPr lang="es-ES" sz="2600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344488" y="1052736"/>
            <a:ext cx="8366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Los </a:t>
            </a:r>
            <a:r>
              <a:rPr lang="en-US" sz="2000" dirty="0" err="1" smtClean="0">
                <a:solidFill>
                  <a:srgbClr val="000000"/>
                </a:solidFill>
              </a:rPr>
              <a:t>núcleos</a:t>
            </a:r>
            <a:r>
              <a:rPr lang="en-US" sz="2000" dirty="0" smtClean="0">
                <a:solidFill>
                  <a:srgbClr val="000000"/>
                </a:solidFill>
              </a:rPr>
              <a:t> no son </a:t>
            </a:r>
            <a:r>
              <a:rPr lang="en-US" sz="2000" dirty="0" err="1" smtClean="0">
                <a:solidFill>
                  <a:srgbClr val="000000"/>
                </a:solidFill>
              </a:rPr>
              <a:t>puntos</a:t>
            </a:r>
            <a:r>
              <a:rPr lang="en-US" sz="2000" dirty="0" smtClean="0">
                <a:solidFill>
                  <a:srgbClr val="000000"/>
                </a:solidFill>
              </a:rPr>
              <a:t> sin </a:t>
            </a:r>
            <a:r>
              <a:rPr lang="en-US" sz="2000" dirty="0" err="1" smtClean="0">
                <a:solidFill>
                  <a:srgbClr val="000000"/>
                </a:solidFill>
              </a:rPr>
              <a:t>estructura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tienen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distintas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formas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520" y="2636912"/>
            <a:ext cx="4104456" cy="24482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6626" y="1559644"/>
            <a:ext cx="2792758" cy="45336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2060848"/>
            <a:ext cx="3456384" cy="34563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032" y="2060848"/>
            <a:ext cx="3456384" cy="345638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330009" y="5693186"/>
            <a:ext cx="2775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Wingdings" charset="2"/>
              <a:buChar char="Ø"/>
            </a:pPr>
            <a:r>
              <a:rPr lang="en-US" sz="2000" dirty="0" err="1" smtClean="0">
                <a:solidFill>
                  <a:srgbClr val="000000"/>
                </a:solidFill>
              </a:rPr>
              <a:t>Núcleos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esféricos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81874" y="5837202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Wingdings" charset="2"/>
              <a:buChar char="Ø"/>
            </a:pPr>
            <a:r>
              <a:rPr lang="en-US" sz="2000" dirty="0" err="1" smtClean="0">
                <a:solidFill>
                  <a:srgbClr val="000000"/>
                </a:solidFill>
              </a:rPr>
              <a:t>Núcleo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oblato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177136" y="5837202"/>
            <a:ext cx="2377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Wingdings" charset="2"/>
              <a:buChar char="Ø"/>
            </a:pPr>
            <a:r>
              <a:rPr lang="en-US" sz="2000" dirty="0" err="1" smtClean="0">
                <a:solidFill>
                  <a:srgbClr val="000000"/>
                </a:solidFill>
              </a:rPr>
              <a:t>Núcleo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prolato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Estados </a:t>
            </a:r>
            <a:r>
              <a:rPr lang="es-ES" sz="2600" dirty="0" err="1" smtClean="0">
                <a:latin typeface="Comic Sans MS" charset="0"/>
              </a:rPr>
              <a:t>Vibracionales</a:t>
            </a:r>
            <a:endParaRPr lang="es-ES" sz="2600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004931" y="1052736"/>
            <a:ext cx="70455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Wingdings" charset="2"/>
              <a:buChar char="Ø"/>
            </a:pPr>
            <a:r>
              <a:rPr lang="en-US" sz="2000" dirty="0" err="1" smtClean="0">
                <a:solidFill>
                  <a:srgbClr val="000000"/>
                </a:solidFill>
              </a:rPr>
              <a:t>Además</a:t>
            </a:r>
            <a:r>
              <a:rPr lang="en-US" sz="2000" dirty="0" smtClean="0">
                <a:solidFill>
                  <a:srgbClr val="000000"/>
                </a:solidFill>
              </a:rPr>
              <a:t> la forma del </a:t>
            </a:r>
            <a:r>
              <a:rPr lang="en-US" sz="2000" dirty="0" err="1" smtClean="0">
                <a:solidFill>
                  <a:srgbClr val="000000"/>
                </a:solidFill>
              </a:rPr>
              <a:t>núcleo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puede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oscilar</a:t>
            </a:r>
            <a:r>
              <a:rPr lang="en-US" sz="2000" dirty="0" smtClean="0">
                <a:solidFill>
                  <a:srgbClr val="000000"/>
                </a:solidFill>
              </a:rPr>
              <a:t>: </a:t>
            </a:r>
            <a:r>
              <a:rPr lang="en-US" sz="2000" dirty="0" err="1" smtClean="0">
                <a:solidFill>
                  <a:srgbClr val="000000"/>
                </a:solidFill>
              </a:rPr>
              <a:t>vibraciones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Imagen 5" descr="beta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8" y="1628800"/>
            <a:ext cx="3599993" cy="2699993"/>
          </a:xfrm>
          <a:prstGeom prst="rect">
            <a:avLst/>
          </a:prstGeom>
        </p:spPr>
      </p:pic>
      <p:pic>
        <p:nvPicPr>
          <p:cNvPr id="9" name="Imagen 8" descr="octupol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175" y="3681335"/>
            <a:ext cx="3599993" cy="2699993"/>
          </a:xfrm>
          <a:prstGeom prst="rect">
            <a:avLst/>
          </a:prstGeom>
        </p:spPr>
      </p:pic>
      <p:pic>
        <p:nvPicPr>
          <p:cNvPr id="10" name="Imagen 9" descr="realbeta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471" y="1628800"/>
            <a:ext cx="3599993" cy="26999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14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Estados Rotacionales</a:t>
            </a:r>
            <a:endParaRPr lang="es-ES" sz="2600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004931" y="1052736"/>
            <a:ext cx="4891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l">
              <a:buFont typeface="Wingdings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Y un </a:t>
            </a:r>
            <a:r>
              <a:rPr lang="en-US" sz="2000" dirty="0" err="1" smtClean="0">
                <a:solidFill>
                  <a:srgbClr val="000000"/>
                </a:solidFill>
              </a:rPr>
              <a:t>núcleo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deformado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puede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rotar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Imagen 8" descr="vibx3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976" y="1988840"/>
            <a:ext cx="3419987" cy="3419987"/>
          </a:xfrm>
          <a:prstGeom prst="rect">
            <a:avLst/>
          </a:prstGeom>
        </p:spPr>
      </p:pic>
      <p:pic>
        <p:nvPicPr>
          <p:cNvPr id="10" name="Imagen 9" descr="rot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76" y="1988840"/>
            <a:ext cx="3419987" cy="34199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56200" y="-44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39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Núcleos con Halo</a:t>
            </a:r>
            <a:endParaRPr lang="es-ES" sz="2600" dirty="0">
              <a:latin typeface="Comic Sans MS" charset="0"/>
            </a:endParaRPr>
          </a:p>
        </p:txBody>
      </p:sp>
      <p:pic>
        <p:nvPicPr>
          <p:cNvPr id="27652" name="Picture 15" descr="fig1.jpg                                                       00000A02untitled                       B5814388: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3232150" cy="3581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4"/>
          <p:cNvSpPr>
            <a:spLocks noChangeArrowheads="1"/>
          </p:cNvSpPr>
          <p:nvPr/>
        </p:nvSpPr>
        <p:spPr bwMode="auto">
          <a:xfrm>
            <a:off x="1676400" y="31242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7654" name="Text Box 45"/>
          <p:cNvSpPr txBox="1">
            <a:spLocks noChangeArrowheads="1"/>
          </p:cNvSpPr>
          <p:nvPr/>
        </p:nvSpPr>
        <p:spPr bwMode="auto">
          <a:xfrm>
            <a:off x="1524000" y="3200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 sz="1800"/>
              <a:t>Isótopos de Litio</a:t>
            </a:r>
          </a:p>
        </p:txBody>
      </p:sp>
      <p:grpSp>
        <p:nvGrpSpPr>
          <p:cNvPr id="27655" name="Group 69"/>
          <p:cNvGrpSpPr>
            <a:grpSpLocks/>
          </p:cNvGrpSpPr>
          <p:nvPr/>
        </p:nvGrpSpPr>
        <p:grpSpPr bwMode="auto">
          <a:xfrm>
            <a:off x="946150" y="990600"/>
            <a:ext cx="8248650" cy="2439988"/>
            <a:chOff x="596" y="624"/>
            <a:chExt cx="5196" cy="1537"/>
          </a:xfrm>
        </p:grpSpPr>
        <p:graphicFrame>
          <p:nvGraphicFramePr>
            <p:cNvPr id="27663" name="Object 6"/>
            <p:cNvGraphicFramePr>
              <a:graphicFrameLocks noChangeAspect="1"/>
            </p:cNvGraphicFramePr>
            <p:nvPr/>
          </p:nvGraphicFramePr>
          <p:xfrm>
            <a:off x="596" y="624"/>
            <a:ext cx="553" cy="553"/>
          </p:xfrm>
          <a:graphic>
            <a:graphicData uri="http://schemas.openxmlformats.org/presentationml/2006/ole">
              <p:oleObj spid="_x0000_s1106" name="CorelDRAW" r:id="rId4" imgW="304800" imgH="304800" progId="">
                <p:embed/>
              </p:oleObj>
            </a:graphicData>
          </a:graphic>
        </p:graphicFrame>
        <p:graphicFrame>
          <p:nvGraphicFramePr>
            <p:cNvPr id="27664" name="Object 8"/>
            <p:cNvGraphicFramePr>
              <a:graphicFrameLocks noChangeAspect="1"/>
            </p:cNvGraphicFramePr>
            <p:nvPr/>
          </p:nvGraphicFramePr>
          <p:xfrm>
            <a:off x="1566" y="624"/>
            <a:ext cx="566" cy="576"/>
          </p:xfrm>
          <a:graphic>
            <a:graphicData uri="http://schemas.openxmlformats.org/presentationml/2006/ole">
              <p:oleObj spid="_x0000_s1107" name="CorelDRAW" r:id="rId5" imgW="304800" imgH="304800" progId="">
                <p:embed/>
              </p:oleObj>
            </a:graphicData>
          </a:graphic>
        </p:graphicFrame>
        <p:graphicFrame>
          <p:nvGraphicFramePr>
            <p:cNvPr id="27665" name="Object 9"/>
            <p:cNvGraphicFramePr>
              <a:graphicFrameLocks noChangeAspect="1"/>
            </p:cNvGraphicFramePr>
            <p:nvPr/>
          </p:nvGraphicFramePr>
          <p:xfrm>
            <a:off x="2507" y="624"/>
            <a:ext cx="585" cy="572"/>
          </p:xfrm>
          <a:graphic>
            <a:graphicData uri="http://schemas.openxmlformats.org/presentationml/2006/ole">
              <p:oleObj spid="_x0000_s1108" name="CorelDRAW" r:id="rId6" imgW="304800" imgH="304800" progId="">
                <p:embed/>
              </p:oleObj>
            </a:graphicData>
          </a:graphic>
        </p:graphicFrame>
        <p:graphicFrame>
          <p:nvGraphicFramePr>
            <p:cNvPr id="27666" name="Object 10"/>
            <p:cNvGraphicFramePr>
              <a:graphicFrameLocks noChangeAspect="1"/>
            </p:cNvGraphicFramePr>
            <p:nvPr/>
          </p:nvGraphicFramePr>
          <p:xfrm>
            <a:off x="3569" y="624"/>
            <a:ext cx="579" cy="567"/>
          </p:xfrm>
          <a:graphic>
            <a:graphicData uri="http://schemas.openxmlformats.org/presentationml/2006/ole">
              <p:oleObj spid="_x0000_s1109" name="CorelDRAW" r:id="rId7" imgW="304800" imgH="304800" progId="">
                <p:embed/>
              </p:oleObj>
            </a:graphicData>
          </a:graphic>
        </p:graphicFrame>
        <p:graphicFrame>
          <p:nvGraphicFramePr>
            <p:cNvPr id="27667" name="Object 11"/>
            <p:cNvGraphicFramePr>
              <a:graphicFrameLocks noChangeAspect="1"/>
            </p:cNvGraphicFramePr>
            <p:nvPr/>
          </p:nvGraphicFramePr>
          <p:xfrm>
            <a:off x="4637" y="624"/>
            <a:ext cx="951" cy="892"/>
          </p:xfrm>
          <a:graphic>
            <a:graphicData uri="http://schemas.openxmlformats.org/presentationml/2006/ole">
              <p:oleObj spid="_x0000_s1110" name="CorelDRAW" r:id="rId8" imgW="457200" imgH="457200" progId="">
                <p:embed/>
              </p:oleObj>
            </a:graphicData>
          </a:graphic>
        </p:graphicFrame>
        <p:sp>
          <p:nvSpPr>
            <p:cNvPr id="27668" name="Text Box 43"/>
            <p:cNvSpPr txBox="1">
              <a:spLocks noChangeArrowheads="1"/>
            </p:cNvSpPr>
            <p:nvPr/>
          </p:nvSpPr>
          <p:spPr bwMode="auto">
            <a:xfrm>
              <a:off x="1008" y="2016"/>
              <a:ext cx="129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s-ES" sz="1800"/>
            </a:p>
          </p:txBody>
        </p:sp>
        <p:grpSp>
          <p:nvGrpSpPr>
            <p:cNvPr id="27669" name="Group 68"/>
            <p:cNvGrpSpPr>
              <a:grpSpLocks/>
            </p:cNvGrpSpPr>
            <p:nvPr/>
          </p:nvGrpSpPr>
          <p:grpSpPr bwMode="auto">
            <a:xfrm>
              <a:off x="644" y="952"/>
              <a:ext cx="5148" cy="1064"/>
              <a:chOff x="644" y="952"/>
              <a:chExt cx="5148" cy="1064"/>
            </a:xfrm>
          </p:grpSpPr>
          <p:sp>
            <p:nvSpPr>
              <p:cNvPr id="27670" name="Text Box 7"/>
              <p:cNvSpPr txBox="1">
                <a:spLocks noChangeArrowheads="1"/>
              </p:cNvSpPr>
              <p:nvPr/>
            </p:nvSpPr>
            <p:spPr bwMode="auto">
              <a:xfrm>
                <a:off x="644" y="1248"/>
                <a:ext cx="35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FontTx/>
                  <a:buNone/>
                </a:pPr>
                <a:r>
                  <a:rPr lang="en-US" b="1" baseline="30000">
                    <a:latin typeface="Arial" charset="0"/>
                  </a:rPr>
                  <a:t>6</a:t>
                </a:r>
                <a:r>
                  <a:rPr lang="en-US" b="1">
                    <a:latin typeface="Arial" charset="0"/>
                  </a:rPr>
                  <a:t>Li</a:t>
                </a:r>
                <a:endParaRPr lang="en-GB" b="1">
                  <a:latin typeface="Arial" charset="0"/>
                </a:endParaRPr>
              </a:p>
            </p:txBody>
          </p:sp>
          <p:sp>
            <p:nvSpPr>
              <p:cNvPr id="27671" name="Text Box 12"/>
              <p:cNvSpPr txBox="1">
                <a:spLocks noChangeArrowheads="1"/>
              </p:cNvSpPr>
              <p:nvPr/>
            </p:nvSpPr>
            <p:spPr bwMode="auto">
              <a:xfrm>
                <a:off x="1652" y="1248"/>
                <a:ext cx="35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FontTx/>
                  <a:buNone/>
                </a:pPr>
                <a:r>
                  <a:rPr lang="en-US" b="1" baseline="30000">
                    <a:latin typeface="Arial" charset="0"/>
                  </a:rPr>
                  <a:t>7</a:t>
                </a:r>
                <a:r>
                  <a:rPr lang="en-US" b="1">
                    <a:latin typeface="Arial" charset="0"/>
                  </a:rPr>
                  <a:t>Li</a:t>
                </a:r>
                <a:endParaRPr lang="en-GB" b="1">
                  <a:latin typeface="Arial" charset="0"/>
                </a:endParaRPr>
              </a:p>
            </p:txBody>
          </p:sp>
          <p:sp>
            <p:nvSpPr>
              <p:cNvPr id="27672" name="Text Box 13"/>
              <p:cNvSpPr txBox="1">
                <a:spLocks noChangeArrowheads="1"/>
              </p:cNvSpPr>
              <p:nvPr/>
            </p:nvSpPr>
            <p:spPr bwMode="auto">
              <a:xfrm>
                <a:off x="2612" y="1248"/>
                <a:ext cx="35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FontTx/>
                  <a:buNone/>
                </a:pPr>
                <a:r>
                  <a:rPr lang="en-US" b="1" baseline="30000">
                    <a:latin typeface="Arial" charset="0"/>
                  </a:rPr>
                  <a:t>8</a:t>
                </a:r>
                <a:r>
                  <a:rPr lang="en-US" b="1">
                    <a:latin typeface="Arial" charset="0"/>
                  </a:rPr>
                  <a:t>Li</a:t>
                </a:r>
                <a:endParaRPr lang="en-GB" b="1">
                  <a:latin typeface="Arial" charset="0"/>
                </a:endParaRPr>
              </a:p>
            </p:txBody>
          </p:sp>
          <p:sp>
            <p:nvSpPr>
              <p:cNvPr id="27673" name="Text Box 14"/>
              <p:cNvSpPr txBox="1">
                <a:spLocks noChangeArrowheads="1"/>
              </p:cNvSpPr>
              <p:nvPr/>
            </p:nvSpPr>
            <p:spPr bwMode="auto">
              <a:xfrm>
                <a:off x="3716" y="1248"/>
                <a:ext cx="35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FontTx/>
                  <a:buNone/>
                </a:pPr>
                <a:r>
                  <a:rPr lang="en-US" b="1" baseline="30000">
                    <a:latin typeface="Arial" charset="0"/>
                  </a:rPr>
                  <a:t>9</a:t>
                </a:r>
                <a:r>
                  <a:rPr lang="en-US" b="1">
                    <a:latin typeface="Arial" charset="0"/>
                  </a:rPr>
                  <a:t>Li</a:t>
                </a:r>
                <a:endParaRPr lang="en-GB" b="1">
                  <a:latin typeface="Arial" charset="0"/>
                </a:endParaRPr>
              </a:p>
            </p:txBody>
          </p:sp>
          <p:sp>
            <p:nvSpPr>
              <p:cNvPr id="27674" name="Rectangle 16"/>
              <p:cNvSpPr>
                <a:spLocks noChangeArrowheads="1"/>
              </p:cNvSpPr>
              <p:nvPr/>
            </p:nvSpPr>
            <p:spPr bwMode="auto">
              <a:xfrm>
                <a:off x="3044" y="1824"/>
                <a:ext cx="2544" cy="19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7675" name="Freeform 41"/>
              <p:cNvSpPr>
                <a:spLocks/>
              </p:cNvSpPr>
              <p:nvPr/>
            </p:nvSpPr>
            <p:spPr bwMode="auto">
              <a:xfrm>
                <a:off x="5568" y="1008"/>
                <a:ext cx="224" cy="1008"/>
              </a:xfrm>
              <a:custGeom>
                <a:avLst/>
                <a:gdLst>
                  <a:gd name="T0" fmla="*/ 0 w 224"/>
                  <a:gd name="T1" fmla="*/ 148 h 1200"/>
                  <a:gd name="T2" fmla="*/ 224 w 224"/>
                  <a:gd name="T3" fmla="*/ 148 h 1200"/>
                  <a:gd name="T4" fmla="*/ 152 w 224"/>
                  <a:gd name="T5" fmla="*/ 0 h 1200"/>
                  <a:gd name="T6" fmla="*/ 0 w 224"/>
                  <a:gd name="T7" fmla="*/ 0 h 1200"/>
                  <a:gd name="T8" fmla="*/ 0 w 224"/>
                  <a:gd name="T9" fmla="*/ 148 h 1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1200"/>
                  <a:gd name="T17" fmla="*/ 224 w 224"/>
                  <a:gd name="T18" fmla="*/ 1200 h 1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1200">
                    <a:moveTo>
                      <a:pt x="0" y="1200"/>
                    </a:moveTo>
                    <a:lnTo>
                      <a:pt x="224" y="1200"/>
                    </a:lnTo>
                    <a:lnTo>
                      <a:pt x="152" y="0"/>
                    </a:lnTo>
                    <a:lnTo>
                      <a:pt x="0" y="0"/>
                    </a:lnTo>
                    <a:lnTo>
                      <a:pt x="0" y="12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6" name="Freeform 42"/>
              <p:cNvSpPr>
                <a:spLocks/>
              </p:cNvSpPr>
              <p:nvPr/>
            </p:nvSpPr>
            <p:spPr bwMode="auto">
              <a:xfrm>
                <a:off x="4416" y="952"/>
                <a:ext cx="224" cy="1056"/>
              </a:xfrm>
              <a:custGeom>
                <a:avLst/>
                <a:gdLst>
                  <a:gd name="T0" fmla="*/ 0 w 224"/>
                  <a:gd name="T1" fmla="*/ 259 h 1200"/>
                  <a:gd name="T2" fmla="*/ 224 w 224"/>
                  <a:gd name="T3" fmla="*/ 259 h 1200"/>
                  <a:gd name="T4" fmla="*/ 224 w 224"/>
                  <a:gd name="T5" fmla="*/ 0 h 1200"/>
                  <a:gd name="T6" fmla="*/ 80 w 224"/>
                  <a:gd name="T7" fmla="*/ 0 h 1200"/>
                  <a:gd name="T8" fmla="*/ 0 w 224"/>
                  <a:gd name="T9" fmla="*/ 259 h 1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1200"/>
                  <a:gd name="T17" fmla="*/ 224 w 224"/>
                  <a:gd name="T18" fmla="*/ 1200 h 1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1200">
                    <a:moveTo>
                      <a:pt x="0" y="1200"/>
                    </a:moveTo>
                    <a:lnTo>
                      <a:pt x="224" y="1200"/>
                    </a:lnTo>
                    <a:lnTo>
                      <a:pt x="224" y="0"/>
                    </a:lnTo>
                    <a:lnTo>
                      <a:pt x="80" y="0"/>
                    </a:lnTo>
                    <a:lnTo>
                      <a:pt x="0" y="12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7" name="Rectangle 46"/>
              <p:cNvSpPr>
                <a:spLocks noChangeArrowheads="1"/>
              </p:cNvSpPr>
              <p:nvPr/>
            </p:nvSpPr>
            <p:spPr bwMode="auto">
              <a:xfrm>
                <a:off x="4875" y="1536"/>
                <a:ext cx="4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en-US" sz="2400" b="1" baseline="30000">
                    <a:latin typeface="Arial" charset="0"/>
                  </a:rPr>
                  <a:t>11</a:t>
                </a:r>
                <a:r>
                  <a:rPr lang="en-US" sz="2400" b="1">
                    <a:latin typeface="Arial" charset="0"/>
                  </a:rPr>
                  <a:t>Li</a:t>
                </a:r>
                <a:endParaRPr lang="en-GB" sz="2400" b="1">
                  <a:latin typeface="Arial" charset="0"/>
                </a:endParaRPr>
              </a:p>
            </p:txBody>
          </p:sp>
        </p:grpSp>
      </p:grpSp>
      <p:sp>
        <p:nvSpPr>
          <p:cNvPr id="27656" name="Text Box 47"/>
          <p:cNvSpPr txBox="1">
            <a:spLocks noChangeArrowheads="1"/>
          </p:cNvSpPr>
          <p:nvPr/>
        </p:nvSpPr>
        <p:spPr bwMode="auto">
          <a:xfrm>
            <a:off x="4267200" y="3276600"/>
            <a:ext cx="54102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Char char="§"/>
            </a:pPr>
            <a:r>
              <a:rPr lang="es-ES" dirty="0"/>
              <a:t> Efecto observado en reacciones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  <a:buFont typeface="Wingdings" charset="0"/>
              <a:buChar char="§"/>
            </a:pPr>
            <a:r>
              <a:rPr lang="es-ES" dirty="0"/>
              <a:t> Energía de enlace mínima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dirty="0"/>
              <a:t>Radios cuadráticos medios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ES" dirty="0"/>
              <a:t>Equivalentes: </a:t>
            </a:r>
            <a:r>
              <a:rPr lang="es-ES" baseline="30000" dirty="0"/>
              <a:t>11</a:t>
            </a:r>
            <a:r>
              <a:rPr lang="es-ES" dirty="0"/>
              <a:t>Li y </a:t>
            </a:r>
            <a:r>
              <a:rPr lang="es-ES" baseline="30000" dirty="0"/>
              <a:t>48</a:t>
            </a:r>
            <a:r>
              <a:rPr lang="es-ES" dirty="0"/>
              <a:t>Ca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endParaRPr lang="es-ES" dirty="0"/>
          </a:p>
        </p:txBody>
      </p:sp>
      <p:pic>
        <p:nvPicPr>
          <p:cNvPr id="27657" name="Picture 48" descr="11Li_brit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112" y="4989661"/>
            <a:ext cx="1524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4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7870" y="5030788"/>
            <a:ext cx="1321594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Line 51"/>
          <p:cNvSpPr>
            <a:spLocks noChangeShapeType="1"/>
          </p:cNvSpPr>
          <p:nvPr/>
        </p:nvSpPr>
        <p:spPr bwMode="auto">
          <a:xfrm flipH="1">
            <a:off x="5817096" y="4800600"/>
            <a:ext cx="659904" cy="4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7660" name="Line 52"/>
          <p:cNvSpPr>
            <a:spLocks noChangeShapeType="1"/>
          </p:cNvSpPr>
          <p:nvPr/>
        </p:nvSpPr>
        <p:spPr bwMode="auto">
          <a:xfrm>
            <a:off x="7520136" y="4852392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61" name="Line 65"/>
          <p:cNvSpPr>
            <a:spLocks noChangeShapeType="1"/>
          </p:cNvSpPr>
          <p:nvPr/>
        </p:nvSpPr>
        <p:spPr bwMode="auto">
          <a:xfrm flipV="1">
            <a:off x="1676400" y="4876800"/>
            <a:ext cx="1371600" cy="609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62" name="Text Box 67"/>
          <p:cNvSpPr txBox="1">
            <a:spLocks noChangeArrowheads="1"/>
          </p:cNvSpPr>
          <p:nvPr/>
        </p:nvSpPr>
        <p:spPr bwMode="auto">
          <a:xfrm>
            <a:off x="2971800" y="461645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 sz="1600" b="1">
                <a:solidFill>
                  <a:schemeClr val="accent2"/>
                </a:solidFill>
              </a:rPr>
              <a:t>r</a:t>
            </a:r>
            <a:r>
              <a:rPr lang="es-ES" sz="1600" b="1" baseline="-25000">
                <a:solidFill>
                  <a:schemeClr val="accent2"/>
                </a:solidFill>
              </a:rPr>
              <a:t>o</a:t>
            </a:r>
            <a:r>
              <a:rPr lang="es-ES" sz="1600" b="1">
                <a:solidFill>
                  <a:schemeClr val="accent2"/>
                </a:solidFill>
              </a:rPr>
              <a:t>A</a:t>
            </a:r>
            <a:r>
              <a:rPr lang="es-ES" sz="1600" b="1" baseline="30000">
                <a:solidFill>
                  <a:schemeClr val="accent2"/>
                </a:solidFill>
              </a:rPr>
              <a:t>1/3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6536" y="2636912"/>
            <a:ext cx="3334599" cy="33123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6058" y="5877272"/>
            <a:ext cx="2736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Borromeo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67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 animBg="1"/>
      <p:bldP spid="27660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Resonancias Gigantes</a:t>
            </a:r>
            <a:endParaRPr lang="es-ES" sz="2600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pic>
        <p:nvPicPr>
          <p:cNvPr id="4" name="Imagen 3" descr="isGMR_attila_animation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764704"/>
            <a:ext cx="1905000" cy="1270000"/>
          </a:xfrm>
          <a:prstGeom prst="rect">
            <a:avLst/>
          </a:prstGeom>
        </p:spPr>
      </p:pic>
      <p:pic>
        <p:nvPicPr>
          <p:cNvPr id="9" name="Imagen 8" descr="isGQR_attila_anim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2204864"/>
            <a:ext cx="1905000" cy="1270000"/>
          </a:xfrm>
          <a:prstGeom prst="rect">
            <a:avLst/>
          </a:prstGeom>
        </p:spPr>
      </p:pic>
      <p:pic>
        <p:nvPicPr>
          <p:cNvPr id="10" name="Imagen 9" descr="ivGDR_attila_animati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3645024"/>
            <a:ext cx="1905000" cy="1270000"/>
          </a:xfrm>
          <a:prstGeom prst="rect">
            <a:avLst/>
          </a:prstGeom>
        </p:spPr>
      </p:pic>
      <p:pic>
        <p:nvPicPr>
          <p:cNvPr id="11" name="Imagen 10" descr="PDR_animat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5085184"/>
            <a:ext cx="1905000" cy="1270000"/>
          </a:xfrm>
          <a:prstGeom prst="rect">
            <a:avLst/>
          </a:prstGeom>
        </p:spPr>
      </p:pic>
      <p:sp>
        <p:nvSpPr>
          <p:cNvPr id="16" name="Text Box 192"/>
          <p:cNvSpPr txBox="1">
            <a:spLocks noChangeArrowheads="1"/>
          </p:cNvSpPr>
          <p:nvPr/>
        </p:nvSpPr>
        <p:spPr bwMode="auto">
          <a:xfrm>
            <a:off x="488504" y="1268760"/>
            <a:ext cx="5832648" cy="142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ES" sz="2000" dirty="0" smtClean="0">
                <a:sym typeface="Symbol" charset="0"/>
              </a:rPr>
              <a:t>Estados muy colectivos en los que protones y neutrones oscilan en fase o en oposición de fase</a:t>
            </a:r>
          </a:p>
          <a:p>
            <a:pPr algn="l" eaLnBrk="1" hangingPunct="1">
              <a:lnSpc>
                <a:spcPct val="90000"/>
              </a:lnSpc>
            </a:pPr>
            <a:r>
              <a:rPr lang="es-ES" sz="2000" dirty="0" smtClean="0">
                <a:sym typeface="Symbol" charset="0"/>
              </a:rPr>
              <a:t>Responden a excitaciones causadas por diversas reacciones nucleares de distinto tipo</a:t>
            </a:r>
            <a:endParaRPr lang="es-ES" sz="2000" dirty="0"/>
          </a:p>
        </p:txBody>
      </p:sp>
    </p:spTree>
    <p:extLst>
      <p:ext uri="{BB962C8B-B14F-4D97-AF65-F5344CB8AC3E}">
        <p14:creationId xmlns="" xmlns:p14="http://schemas.microsoft.com/office/powerpoint/2010/main" val="56185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Resonancias Gigantes</a:t>
            </a:r>
            <a:endParaRPr lang="es-ES" sz="2600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pic>
        <p:nvPicPr>
          <p:cNvPr id="4" name="Imagen 3" descr="isGMR_attila_animation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764704"/>
            <a:ext cx="1905000" cy="1270000"/>
          </a:xfrm>
          <a:prstGeom prst="rect">
            <a:avLst/>
          </a:prstGeom>
        </p:spPr>
      </p:pic>
      <p:pic>
        <p:nvPicPr>
          <p:cNvPr id="9" name="Imagen 8" descr="isGQR_attila_anim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2204864"/>
            <a:ext cx="1905000" cy="1270000"/>
          </a:xfrm>
          <a:prstGeom prst="rect">
            <a:avLst/>
          </a:prstGeom>
        </p:spPr>
      </p:pic>
      <p:pic>
        <p:nvPicPr>
          <p:cNvPr id="10" name="Imagen 9" descr="ivGDR_attila_animati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3645024"/>
            <a:ext cx="1905000" cy="1270000"/>
          </a:xfrm>
          <a:prstGeom prst="rect">
            <a:avLst/>
          </a:prstGeom>
        </p:spPr>
      </p:pic>
      <p:pic>
        <p:nvPicPr>
          <p:cNvPr id="11" name="Imagen 10" descr="PDR_animat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5085184"/>
            <a:ext cx="1905000" cy="1270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944888" y="755412"/>
            <a:ext cx="300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Giant Monopole Resonance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488" y="804895"/>
            <a:ext cx="3024336" cy="4208281"/>
          </a:xfrm>
          <a:prstGeom prst="rect">
            <a:avLst/>
          </a:prstGeom>
        </p:spPr>
      </p:pic>
      <p:sp>
        <p:nvSpPr>
          <p:cNvPr id="16" name="Text Box 192"/>
          <p:cNvSpPr txBox="1">
            <a:spLocks noChangeArrowheads="1"/>
          </p:cNvSpPr>
          <p:nvPr/>
        </p:nvSpPr>
        <p:spPr bwMode="auto">
          <a:xfrm>
            <a:off x="416496" y="5257170"/>
            <a:ext cx="3600400" cy="8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ES" sz="2000" dirty="0" smtClean="0">
                <a:sym typeface="Symbol" charset="0"/>
              </a:rPr>
              <a:t>Dispersión de partículas </a:t>
            </a:r>
            <a:r>
              <a:rPr lang="es-ES" sz="2000" dirty="0" smtClean="0">
                <a:latin typeface="Symbol" charset="2"/>
                <a:cs typeface="Symbol" charset="2"/>
                <a:sym typeface="Symbol" charset="0"/>
              </a:rPr>
              <a:t>a </a:t>
            </a:r>
            <a:r>
              <a:rPr lang="es-ES" sz="2000" dirty="0">
                <a:sym typeface="Symbol" charset="0"/>
              </a:rPr>
              <a:t>(120 </a:t>
            </a:r>
            <a:r>
              <a:rPr lang="es-ES" sz="2000" dirty="0" err="1">
                <a:sym typeface="Symbol" charset="0"/>
              </a:rPr>
              <a:t>MeV</a:t>
            </a:r>
            <a:r>
              <a:rPr lang="es-ES" sz="2000" dirty="0">
                <a:sym typeface="Symbol" charset="0"/>
              </a:rPr>
              <a:t>)</a:t>
            </a:r>
            <a:r>
              <a:rPr lang="es-ES" sz="2000" dirty="0" smtClean="0">
                <a:sym typeface="Symbol" charset="0"/>
              </a:rPr>
              <a:t> contra blanco de </a:t>
            </a:r>
            <a:r>
              <a:rPr lang="es-ES" sz="2000" baseline="30000" dirty="0" smtClean="0">
                <a:sym typeface="Symbol" charset="0"/>
              </a:rPr>
              <a:t>208</a:t>
            </a:r>
            <a:r>
              <a:rPr lang="es-ES" sz="2000" dirty="0" smtClean="0">
                <a:sym typeface="Symbol" charset="0"/>
              </a:rPr>
              <a:t>Pb a dos ángulos distintos</a:t>
            </a:r>
            <a:endParaRPr lang="es-ES" sz="20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800872" y="2132856"/>
            <a:ext cx="3243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Giant </a:t>
            </a:r>
            <a:r>
              <a:rPr lang="en-US" dirty="0" err="1" smtClean="0"/>
              <a:t>Quadrupole</a:t>
            </a:r>
            <a:r>
              <a:rPr lang="en-US" dirty="0" smtClean="0"/>
              <a:t> Resonance</a:t>
            </a:r>
            <a:endParaRPr lang="en-US" dirty="0"/>
          </a:p>
        </p:txBody>
      </p:sp>
      <p:sp>
        <p:nvSpPr>
          <p:cNvPr id="25" name="Forma libre 24"/>
          <p:cNvSpPr/>
          <p:nvPr/>
        </p:nvSpPr>
        <p:spPr>
          <a:xfrm>
            <a:off x="1854200" y="745085"/>
            <a:ext cx="2019300" cy="334416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9300" h="334416">
                <a:moveTo>
                  <a:pt x="2019300" y="182016"/>
                </a:moveTo>
                <a:cubicBezTo>
                  <a:pt x="1282700" y="71949"/>
                  <a:pt x="755650" y="-21184"/>
                  <a:pt x="419100" y="4216"/>
                </a:cubicBezTo>
                <a:cubicBezTo>
                  <a:pt x="82550" y="29616"/>
                  <a:pt x="0" y="334416"/>
                  <a:pt x="0" y="334416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Forma libre 26"/>
          <p:cNvSpPr/>
          <p:nvPr/>
        </p:nvSpPr>
        <p:spPr>
          <a:xfrm>
            <a:off x="2301827" y="1408980"/>
            <a:ext cx="1499045" cy="977900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1689855 w 1689855"/>
              <a:gd name="connsiteY0" fmla="*/ 977900 h 977900"/>
              <a:gd name="connsiteX1" fmla="*/ 89655 w 1689855"/>
              <a:gd name="connsiteY1" fmla="*/ 800100 h 977900"/>
              <a:gd name="connsiteX2" fmla="*/ 191255 w 1689855"/>
              <a:gd name="connsiteY2" fmla="*/ 0 h 977900"/>
              <a:gd name="connsiteX0" fmla="*/ 1499045 w 1499045"/>
              <a:gd name="connsiteY0" fmla="*/ 977900 h 977900"/>
              <a:gd name="connsiteX1" fmla="*/ 229045 w 1499045"/>
              <a:gd name="connsiteY1" fmla="*/ 863600 h 977900"/>
              <a:gd name="connsiteX2" fmla="*/ 445 w 1499045"/>
              <a:gd name="connsiteY2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9045" h="977900">
                <a:moveTo>
                  <a:pt x="1499045" y="977900"/>
                </a:moveTo>
                <a:cubicBezTo>
                  <a:pt x="762445" y="867833"/>
                  <a:pt x="478812" y="1026583"/>
                  <a:pt x="229045" y="863600"/>
                </a:cubicBezTo>
                <a:cubicBezTo>
                  <a:pt x="-20722" y="700617"/>
                  <a:pt x="445" y="0"/>
                  <a:pt x="445" y="0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2289150" y="2343782"/>
            <a:ext cx="1498600" cy="885094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1689855 w 1689855"/>
              <a:gd name="connsiteY0" fmla="*/ 977900 h 977900"/>
              <a:gd name="connsiteX1" fmla="*/ 89655 w 1689855"/>
              <a:gd name="connsiteY1" fmla="*/ 800100 h 977900"/>
              <a:gd name="connsiteX2" fmla="*/ 191255 w 1689855"/>
              <a:gd name="connsiteY2" fmla="*/ 0 h 977900"/>
              <a:gd name="connsiteX0" fmla="*/ 1499045 w 1499045"/>
              <a:gd name="connsiteY0" fmla="*/ 977900 h 977900"/>
              <a:gd name="connsiteX1" fmla="*/ 229045 w 1499045"/>
              <a:gd name="connsiteY1" fmla="*/ 863600 h 977900"/>
              <a:gd name="connsiteX2" fmla="*/ 445 w 1499045"/>
              <a:gd name="connsiteY2" fmla="*/ 0 h 977900"/>
              <a:gd name="connsiteX0" fmla="*/ 1499045 w 1499045"/>
              <a:gd name="connsiteY0" fmla="*/ 130567 h 968767"/>
              <a:gd name="connsiteX1" fmla="*/ 229045 w 1499045"/>
              <a:gd name="connsiteY1" fmla="*/ 16267 h 968767"/>
              <a:gd name="connsiteX2" fmla="*/ 445 w 1499045"/>
              <a:gd name="connsiteY2" fmla="*/ 968767 h 968767"/>
              <a:gd name="connsiteX0" fmla="*/ 1498600 w 1498600"/>
              <a:gd name="connsiteY0" fmla="*/ 21887 h 860087"/>
              <a:gd name="connsiteX1" fmla="*/ 533400 w 1498600"/>
              <a:gd name="connsiteY1" fmla="*/ 98087 h 860087"/>
              <a:gd name="connsiteX2" fmla="*/ 0 w 1498600"/>
              <a:gd name="connsiteY2" fmla="*/ 860087 h 860087"/>
              <a:gd name="connsiteX0" fmla="*/ 1498600 w 1498600"/>
              <a:gd name="connsiteY0" fmla="*/ 21887 h 860087"/>
              <a:gd name="connsiteX1" fmla="*/ 533400 w 1498600"/>
              <a:gd name="connsiteY1" fmla="*/ 98087 h 860087"/>
              <a:gd name="connsiteX2" fmla="*/ 0 w 1498600"/>
              <a:gd name="connsiteY2" fmla="*/ 860087 h 860087"/>
              <a:gd name="connsiteX0" fmla="*/ 1498600 w 1498600"/>
              <a:gd name="connsiteY0" fmla="*/ 46894 h 885094"/>
              <a:gd name="connsiteX1" fmla="*/ 533400 w 1498600"/>
              <a:gd name="connsiteY1" fmla="*/ 123094 h 885094"/>
              <a:gd name="connsiteX2" fmla="*/ 0 w 1498600"/>
              <a:gd name="connsiteY2" fmla="*/ 885094 h 88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8600" h="885094">
                <a:moveTo>
                  <a:pt x="1498600" y="46894"/>
                </a:moveTo>
                <a:cubicBezTo>
                  <a:pt x="762000" y="-63173"/>
                  <a:pt x="910167" y="44777"/>
                  <a:pt x="533400" y="123094"/>
                </a:cubicBezTo>
                <a:cubicBezTo>
                  <a:pt x="80433" y="239511"/>
                  <a:pt x="0" y="885094"/>
                  <a:pt x="0" y="885094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55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25" grpId="0" animBg="1"/>
      <p:bldP spid="2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Resonancias Gigantes</a:t>
            </a:r>
            <a:endParaRPr lang="es-ES" sz="2600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pic>
        <p:nvPicPr>
          <p:cNvPr id="4" name="Imagen 3" descr="isGMR_attila_animation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764704"/>
            <a:ext cx="1905000" cy="1270000"/>
          </a:xfrm>
          <a:prstGeom prst="rect">
            <a:avLst/>
          </a:prstGeom>
        </p:spPr>
      </p:pic>
      <p:pic>
        <p:nvPicPr>
          <p:cNvPr id="9" name="Imagen 8" descr="isGQR_attila_anim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2204864"/>
            <a:ext cx="1905000" cy="1270000"/>
          </a:xfrm>
          <a:prstGeom prst="rect">
            <a:avLst/>
          </a:prstGeom>
        </p:spPr>
      </p:pic>
      <p:pic>
        <p:nvPicPr>
          <p:cNvPr id="10" name="Imagen 9" descr="ivGDR_attila_animati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3645024"/>
            <a:ext cx="1905000" cy="1270000"/>
          </a:xfrm>
          <a:prstGeom prst="rect">
            <a:avLst/>
          </a:prstGeom>
        </p:spPr>
      </p:pic>
      <p:pic>
        <p:nvPicPr>
          <p:cNvPr id="11" name="Imagen 10" descr="PDR_animat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5085184"/>
            <a:ext cx="1905000" cy="1270000"/>
          </a:xfrm>
          <a:prstGeom prst="rect">
            <a:avLst/>
          </a:prstGeom>
        </p:spPr>
      </p:pic>
      <p:sp>
        <p:nvSpPr>
          <p:cNvPr id="16" name="Text Box 192"/>
          <p:cNvSpPr txBox="1">
            <a:spLocks noChangeArrowheads="1"/>
          </p:cNvSpPr>
          <p:nvPr/>
        </p:nvSpPr>
        <p:spPr bwMode="auto">
          <a:xfrm>
            <a:off x="416496" y="4725144"/>
            <a:ext cx="3456384" cy="55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ES" sz="2000" dirty="0" smtClean="0">
                <a:sym typeface="Symbol" charset="0"/>
              </a:rPr>
              <a:t>Disociación </a:t>
            </a:r>
            <a:r>
              <a:rPr lang="es-ES" sz="2000" dirty="0" err="1" smtClean="0">
                <a:sym typeface="Symbol" charset="0"/>
              </a:rPr>
              <a:t>coulombiana</a:t>
            </a:r>
            <a:r>
              <a:rPr lang="es-ES" sz="2000" dirty="0" smtClean="0">
                <a:sym typeface="Symbol" charset="0"/>
              </a:rPr>
              <a:t> sobre </a:t>
            </a:r>
            <a:r>
              <a:rPr lang="es-ES" sz="2000" baseline="30000" dirty="0" smtClean="0">
                <a:sym typeface="Symbol" charset="0"/>
              </a:rPr>
              <a:t>197</a:t>
            </a:r>
            <a:r>
              <a:rPr lang="es-ES" sz="2000" dirty="0" smtClean="0">
                <a:sym typeface="Symbol" charset="0"/>
              </a:rPr>
              <a:t>Au</a:t>
            </a:r>
            <a:endParaRPr lang="es-E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496" y="1905620"/>
            <a:ext cx="3251200" cy="2603500"/>
          </a:xfrm>
          <a:prstGeom prst="rect">
            <a:avLst/>
          </a:prstGeom>
        </p:spPr>
      </p:pic>
      <p:sp>
        <p:nvSpPr>
          <p:cNvPr id="25" name="Forma libre 24"/>
          <p:cNvSpPr/>
          <p:nvPr/>
        </p:nvSpPr>
        <p:spPr>
          <a:xfrm>
            <a:off x="2648744" y="1539102"/>
            <a:ext cx="2387600" cy="2033914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2872537 w 2872537"/>
              <a:gd name="connsiteY0" fmla="*/ 691937 h 691937"/>
              <a:gd name="connsiteX1" fmla="*/ 421437 w 2872537"/>
              <a:gd name="connsiteY1" fmla="*/ 6137 h 691937"/>
              <a:gd name="connsiteX2" fmla="*/ 2337 w 2872537"/>
              <a:gd name="connsiteY2" fmla="*/ 336337 h 691937"/>
              <a:gd name="connsiteX0" fmla="*/ 2896211 w 2896211"/>
              <a:gd name="connsiteY0" fmla="*/ 2642704 h 2642704"/>
              <a:gd name="connsiteX1" fmla="*/ 343511 w 2896211"/>
              <a:gd name="connsiteY1" fmla="*/ 1104 h 2642704"/>
              <a:gd name="connsiteX2" fmla="*/ 26011 w 2896211"/>
              <a:gd name="connsiteY2" fmla="*/ 2287104 h 2642704"/>
              <a:gd name="connsiteX0" fmla="*/ 4013200 w 4013200"/>
              <a:gd name="connsiteY0" fmla="*/ 2750988 h 2750988"/>
              <a:gd name="connsiteX1" fmla="*/ 1460500 w 4013200"/>
              <a:gd name="connsiteY1" fmla="*/ 109388 h 2750988"/>
              <a:gd name="connsiteX2" fmla="*/ 0 w 4013200"/>
              <a:gd name="connsiteY2" fmla="*/ 464988 h 2750988"/>
              <a:gd name="connsiteX0" fmla="*/ 2387600 w 2387600"/>
              <a:gd name="connsiteY0" fmla="*/ 2197354 h 2197354"/>
              <a:gd name="connsiteX1" fmla="*/ 1460500 w 2387600"/>
              <a:gd name="connsiteY1" fmla="*/ 76454 h 2197354"/>
              <a:gd name="connsiteX2" fmla="*/ 0 w 2387600"/>
              <a:gd name="connsiteY2" fmla="*/ 432054 h 2197354"/>
              <a:gd name="connsiteX0" fmla="*/ 2387600 w 2387600"/>
              <a:gd name="connsiteY0" fmla="*/ 2208931 h 2208931"/>
              <a:gd name="connsiteX1" fmla="*/ 1143000 w 2387600"/>
              <a:gd name="connsiteY1" fmla="*/ 75331 h 2208931"/>
              <a:gd name="connsiteX2" fmla="*/ 0 w 2387600"/>
              <a:gd name="connsiteY2" fmla="*/ 443631 h 2208931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387600 w 2387600"/>
              <a:gd name="connsiteY0" fmla="*/ 2033914 h 2033914"/>
              <a:gd name="connsiteX1" fmla="*/ 1143000 w 2387600"/>
              <a:gd name="connsiteY1" fmla="*/ 65414 h 2033914"/>
              <a:gd name="connsiteX2" fmla="*/ 0 w 2387600"/>
              <a:gd name="connsiteY2" fmla="*/ 433714 h 203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2033914">
                <a:moveTo>
                  <a:pt x="2387600" y="2033914"/>
                </a:moveTo>
                <a:cubicBezTo>
                  <a:pt x="2197100" y="1555547"/>
                  <a:pt x="1540933" y="332114"/>
                  <a:pt x="1143000" y="65414"/>
                </a:cubicBezTo>
                <a:cubicBezTo>
                  <a:pt x="745067" y="-201286"/>
                  <a:pt x="0" y="433714"/>
                  <a:pt x="0" y="433714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229411" y="3563724"/>
            <a:ext cx="266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Giant Dipole Resonance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276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Solar</a:t>
            </a:r>
            <a:endParaRPr lang="en-US" dirty="0">
              <a:latin typeface="Comic Sans MS" charset="0"/>
            </a:endParaRPr>
          </a:p>
        </p:txBody>
      </p:sp>
      <p:pic>
        <p:nvPicPr>
          <p:cNvPr id="55298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415925" y="1052513"/>
            <a:ext cx="38862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8" y="1052513"/>
            <a:ext cx="38735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F6445-F3E4-E046-8592-49301835828F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>
                <a:latin typeface="Comic Sans MS" charset="0"/>
              </a:rPr>
              <a:t>Resonancias Gigantes</a:t>
            </a:r>
            <a:endParaRPr lang="es-ES" sz="2600" dirty="0">
              <a:latin typeface="Comic Sans MS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7E099-B696-2342-A907-835FA0FFFF0C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pic>
        <p:nvPicPr>
          <p:cNvPr id="4" name="Imagen 3" descr="isGMR_attila_animation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764704"/>
            <a:ext cx="1905000" cy="1270000"/>
          </a:xfrm>
          <a:prstGeom prst="rect">
            <a:avLst/>
          </a:prstGeom>
        </p:spPr>
      </p:pic>
      <p:pic>
        <p:nvPicPr>
          <p:cNvPr id="9" name="Imagen 8" descr="isGQR_attila_anima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2204864"/>
            <a:ext cx="1905000" cy="1270000"/>
          </a:xfrm>
          <a:prstGeom prst="rect">
            <a:avLst/>
          </a:prstGeom>
        </p:spPr>
      </p:pic>
      <p:pic>
        <p:nvPicPr>
          <p:cNvPr id="10" name="Imagen 9" descr="ivGDR_attila_animation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3645024"/>
            <a:ext cx="1905000" cy="1270000"/>
          </a:xfrm>
          <a:prstGeom prst="rect">
            <a:avLst/>
          </a:prstGeom>
        </p:spPr>
      </p:pic>
      <p:pic>
        <p:nvPicPr>
          <p:cNvPr id="11" name="Imagen 10" descr="PDR_animat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487" y="5085184"/>
            <a:ext cx="1905000" cy="1270000"/>
          </a:xfrm>
          <a:prstGeom prst="rect">
            <a:avLst/>
          </a:prstGeom>
        </p:spPr>
      </p:pic>
      <p:sp>
        <p:nvSpPr>
          <p:cNvPr id="16" name="Text Box 192"/>
          <p:cNvSpPr txBox="1">
            <a:spLocks noChangeArrowheads="1"/>
          </p:cNvSpPr>
          <p:nvPr/>
        </p:nvSpPr>
        <p:spPr bwMode="auto">
          <a:xfrm>
            <a:off x="416496" y="5318145"/>
            <a:ext cx="3456384" cy="55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ES" sz="2000" dirty="0" smtClean="0">
                <a:sym typeface="Symbol" charset="0"/>
              </a:rPr>
              <a:t>Disociación </a:t>
            </a:r>
            <a:r>
              <a:rPr lang="es-ES" sz="2000" dirty="0" err="1" smtClean="0">
                <a:sym typeface="Symbol" charset="0"/>
              </a:rPr>
              <a:t>coulombiana</a:t>
            </a:r>
            <a:r>
              <a:rPr lang="es-ES" sz="2000" dirty="0" smtClean="0">
                <a:sym typeface="Symbol" charset="0"/>
              </a:rPr>
              <a:t> sobre </a:t>
            </a:r>
            <a:r>
              <a:rPr lang="es-ES" sz="2000" baseline="30000" dirty="0" smtClean="0">
                <a:sym typeface="Symbol" charset="0"/>
              </a:rPr>
              <a:t>124</a:t>
            </a:r>
            <a:r>
              <a:rPr lang="es-ES" sz="2000" dirty="0" smtClean="0">
                <a:sym typeface="Symbol" charset="0"/>
              </a:rPr>
              <a:t>Sn </a:t>
            </a:r>
            <a:r>
              <a:rPr lang="es-ES" sz="2000" baseline="30000" dirty="0" smtClean="0">
                <a:sym typeface="Symbol" charset="0"/>
              </a:rPr>
              <a:t>130</a:t>
            </a:r>
            <a:r>
              <a:rPr lang="es-ES" sz="2000" dirty="0" smtClean="0">
                <a:sym typeface="Symbol" charset="0"/>
              </a:rPr>
              <a:t>Sn y </a:t>
            </a:r>
            <a:r>
              <a:rPr lang="es-ES" sz="2000" baseline="30000" dirty="0">
                <a:sym typeface="Symbol" charset="0"/>
              </a:rPr>
              <a:t>132</a:t>
            </a:r>
            <a:r>
              <a:rPr lang="es-ES" sz="2000" dirty="0">
                <a:sym typeface="Symbol" charset="0"/>
              </a:rPr>
              <a:t>Sn</a:t>
            </a:r>
            <a:endParaRPr lang="es-ES" sz="2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229411" y="3563724"/>
            <a:ext cx="266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Giant Dipole Resonance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472" y="1168648"/>
            <a:ext cx="4044986" cy="3988544"/>
          </a:xfrm>
          <a:prstGeom prst="rect">
            <a:avLst/>
          </a:prstGeom>
        </p:spPr>
      </p:pic>
      <p:sp>
        <p:nvSpPr>
          <p:cNvPr id="25" name="Forma libre 24"/>
          <p:cNvSpPr/>
          <p:nvPr/>
        </p:nvSpPr>
        <p:spPr>
          <a:xfrm>
            <a:off x="3101628" y="2258730"/>
            <a:ext cx="1790700" cy="1331976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2872537 w 2872537"/>
              <a:gd name="connsiteY0" fmla="*/ 691937 h 691937"/>
              <a:gd name="connsiteX1" fmla="*/ 421437 w 2872537"/>
              <a:gd name="connsiteY1" fmla="*/ 6137 h 691937"/>
              <a:gd name="connsiteX2" fmla="*/ 2337 w 2872537"/>
              <a:gd name="connsiteY2" fmla="*/ 336337 h 691937"/>
              <a:gd name="connsiteX0" fmla="*/ 2896211 w 2896211"/>
              <a:gd name="connsiteY0" fmla="*/ 2642704 h 2642704"/>
              <a:gd name="connsiteX1" fmla="*/ 343511 w 2896211"/>
              <a:gd name="connsiteY1" fmla="*/ 1104 h 2642704"/>
              <a:gd name="connsiteX2" fmla="*/ 26011 w 2896211"/>
              <a:gd name="connsiteY2" fmla="*/ 2287104 h 2642704"/>
              <a:gd name="connsiteX0" fmla="*/ 4013200 w 4013200"/>
              <a:gd name="connsiteY0" fmla="*/ 2750988 h 2750988"/>
              <a:gd name="connsiteX1" fmla="*/ 1460500 w 4013200"/>
              <a:gd name="connsiteY1" fmla="*/ 109388 h 2750988"/>
              <a:gd name="connsiteX2" fmla="*/ 0 w 4013200"/>
              <a:gd name="connsiteY2" fmla="*/ 464988 h 2750988"/>
              <a:gd name="connsiteX0" fmla="*/ 2387600 w 2387600"/>
              <a:gd name="connsiteY0" fmla="*/ 2197354 h 2197354"/>
              <a:gd name="connsiteX1" fmla="*/ 1460500 w 2387600"/>
              <a:gd name="connsiteY1" fmla="*/ 76454 h 2197354"/>
              <a:gd name="connsiteX2" fmla="*/ 0 w 2387600"/>
              <a:gd name="connsiteY2" fmla="*/ 432054 h 2197354"/>
              <a:gd name="connsiteX0" fmla="*/ 2387600 w 2387600"/>
              <a:gd name="connsiteY0" fmla="*/ 2208931 h 2208931"/>
              <a:gd name="connsiteX1" fmla="*/ 1143000 w 2387600"/>
              <a:gd name="connsiteY1" fmla="*/ 75331 h 2208931"/>
              <a:gd name="connsiteX2" fmla="*/ 0 w 2387600"/>
              <a:gd name="connsiteY2" fmla="*/ 443631 h 2208931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387600 w 2387600"/>
              <a:gd name="connsiteY0" fmla="*/ 2033914 h 2033914"/>
              <a:gd name="connsiteX1" fmla="*/ 1143000 w 2387600"/>
              <a:gd name="connsiteY1" fmla="*/ 65414 h 2033914"/>
              <a:gd name="connsiteX2" fmla="*/ 0 w 2387600"/>
              <a:gd name="connsiteY2" fmla="*/ 433714 h 2033914"/>
              <a:gd name="connsiteX0" fmla="*/ 1790700 w 1790700"/>
              <a:gd name="connsiteY0" fmla="*/ 2005966 h 2005966"/>
              <a:gd name="connsiteX1" fmla="*/ 546100 w 1790700"/>
              <a:gd name="connsiteY1" fmla="*/ 37466 h 2005966"/>
              <a:gd name="connsiteX2" fmla="*/ 0 w 1790700"/>
              <a:gd name="connsiteY2" fmla="*/ 1015366 h 2005966"/>
              <a:gd name="connsiteX0" fmla="*/ 1790700 w 1790700"/>
              <a:gd name="connsiteY0" fmla="*/ 1331976 h 1331976"/>
              <a:gd name="connsiteX1" fmla="*/ 1028700 w 1790700"/>
              <a:gd name="connsiteY1" fmla="*/ 74676 h 1331976"/>
              <a:gd name="connsiteX2" fmla="*/ 0 w 1790700"/>
              <a:gd name="connsiteY2" fmla="*/ 341376 h 133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0700" h="1331976">
                <a:moveTo>
                  <a:pt x="1790700" y="1331976"/>
                </a:moveTo>
                <a:cubicBezTo>
                  <a:pt x="1600200" y="853609"/>
                  <a:pt x="1426633" y="341376"/>
                  <a:pt x="1028700" y="74676"/>
                </a:cubicBezTo>
                <a:cubicBezTo>
                  <a:pt x="630767" y="-192024"/>
                  <a:pt x="0" y="341376"/>
                  <a:pt x="0" y="341376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Forma libre 14"/>
          <p:cNvSpPr/>
          <p:nvPr/>
        </p:nvSpPr>
        <p:spPr>
          <a:xfrm>
            <a:off x="3169444" y="935491"/>
            <a:ext cx="1727200" cy="2637524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2872537 w 2872537"/>
              <a:gd name="connsiteY0" fmla="*/ 691937 h 691937"/>
              <a:gd name="connsiteX1" fmla="*/ 421437 w 2872537"/>
              <a:gd name="connsiteY1" fmla="*/ 6137 h 691937"/>
              <a:gd name="connsiteX2" fmla="*/ 2337 w 2872537"/>
              <a:gd name="connsiteY2" fmla="*/ 336337 h 691937"/>
              <a:gd name="connsiteX0" fmla="*/ 2896211 w 2896211"/>
              <a:gd name="connsiteY0" fmla="*/ 2642704 h 2642704"/>
              <a:gd name="connsiteX1" fmla="*/ 343511 w 2896211"/>
              <a:gd name="connsiteY1" fmla="*/ 1104 h 2642704"/>
              <a:gd name="connsiteX2" fmla="*/ 26011 w 2896211"/>
              <a:gd name="connsiteY2" fmla="*/ 2287104 h 2642704"/>
              <a:gd name="connsiteX0" fmla="*/ 4013200 w 4013200"/>
              <a:gd name="connsiteY0" fmla="*/ 2750988 h 2750988"/>
              <a:gd name="connsiteX1" fmla="*/ 1460500 w 4013200"/>
              <a:gd name="connsiteY1" fmla="*/ 109388 h 2750988"/>
              <a:gd name="connsiteX2" fmla="*/ 0 w 4013200"/>
              <a:gd name="connsiteY2" fmla="*/ 464988 h 2750988"/>
              <a:gd name="connsiteX0" fmla="*/ 2387600 w 2387600"/>
              <a:gd name="connsiteY0" fmla="*/ 2197354 h 2197354"/>
              <a:gd name="connsiteX1" fmla="*/ 1460500 w 2387600"/>
              <a:gd name="connsiteY1" fmla="*/ 76454 h 2197354"/>
              <a:gd name="connsiteX2" fmla="*/ 0 w 2387600"/>
              <a:gd name="connsiteY2" fmla="*/ 432054 h 2197354"/>
              <a:gd name="connsiteX0" fmla="*/ 2387600 w 2387600"/>
              <a:gd name="connsiteY0" fmla="*/ 2208931 h 2208931"/>
              <a:gd name="connsiteX1" fmla="*/ 1143000 w 2387600"/>
              <a:gd name="connsiteY1" fmla="*/ 75331 h 2208931"/>
              <a:gd name="connsiteX2" fmla="*/ 0 w 2387600"/>
              <a:gd name="connsiteY2" fmla="*/ 443631 h 2208931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387600 w 2387600"/>
              <a:gd name="connsiteY0" fmla="*/ 2033914 h 2033914"/>
              <a:gd name="connsiteX1" fmla="*/ 1143000 w 2387600"/>
              <a:gd name="connsiteY1" fmla="*/ 65414 h 2033914"/>
              <a:gd name="connsiteX2" fmla="*/ 0 w 2387600"/>
              <a:gd name="connsiteY2" fmla="*/ 433714 h 2033914"/>
              <a:gd name="connsiteX0" fmla="*/ 2387600 w 2387600"/>
              <a:gd name="connsiteY0" fmla="*/ 2751921 h 2751921"/>
              <a:gd name="connsiteX1" fmla="*/ 1358900 w 2387600"/>
              <a:gd name="connsiteY1" fmla="*/ 34121 h 2751921"/>
              <a:gd name="connsiteX2" fmla="*/ 0 w 2387600"/>
              <a:gd name="connsiteY2" fmla="*/ 1151721 h 2751921"/>
              <a:gd name="connsiteX0" fmla="*/ 2019300 w 2019300"/>
              <a:gd name="connsiteY0" fmla="*/ 2789924 h 2789924"/>
              <a:gd name="connsiteX1" fmla="*/ 990600 w 2019300"/>
              <a:gd name="connsiteY1" fmla="*/ 72124 h 2789924"/>
              <a:gd name="connsiteX2" fmla="*/ 0 w 2019300"/>
              <a:gd name="connsiteY2" fmla="*/ 364224 h 2789924"/>
              <a:gd name="connsiteX0" fmla="*/ 1727200 w 1727200"/>
              <a:gd name="connsiteY0" fmla="*/ 2637524 h 2637524"/>
              <a:gd name="connsiteX1" fmla="*/ 990600 w 1727200"/>
              <a:gd name="connsiteY1" fmla="*/ 72124 h 2637524"/>
              <a:gd name="connsiteX2" fmla="*/ 0 w 1727200"/>
              <a:gd name="connsiteY2" fmla="*/ 364224 h 263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7200" h="2637524">
                <a:moveTo>
                  <a:pt x="1727200" y="2637524"/>
                </a:moveTo>
                <a:cubicBezTo>
                  <a:pt x="1536700" y="2159157"/>
                  <a:pt x="1388533" y="338824"/>
                  <a:pt x="990600" y="72124"/>
                </a:cubicBezTo>
                <a:cubicBezTo>
                  <a:pt x="592667" y="-194576"/>
                  <a:pt x="0" y="364224"/>
                  <a:pt x="0" y="364224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3156992" y="2908458"/>
            <a:ext cx="1714500" cy="941690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2872537 w 2872537"/>
              <a:gd name="connsiteY0" fmla="*/ 691937 h 691937"/>
              <a:gd name="connsiteX1" fmla="*/ 421437 w 2872537"/>
              <a:gd name="connsiteY1" fmla="*/ 6137 h 691937"/>
              <a:gd name="connsiteX2" fmla="*/ 2337 w 2872537"/>
              <a:gd name="connsiteY2" fmla="*/ 336337 h 691937"/>
              <a:gd name="connsiteX0" fmla="*/ 2896211 w 2896211"/>
              <a:gd name="connsiteY0" fmla="*/ 2642704 h 2642704"/>
              <a:gd name="connsiteX1" fmla="*/ 343511 w 2896211"/>
              <a:gd name="connsiteY1" fmla="*/ 1104 h 2642704"/>
              <a:gd name="connsiteX2" fmla="*/ 26011 w 2896211"/>
              <a:gd name="connsiteY2" fmla="*/ 2287104 h 2642704"/>
              <a:gd name="connsiteX0" fmla="*/ 4013200 w 4013200"/>
              <a:gd name="connsiteY0" fmla="*/ 2750988 h 2750988"/>
              <a:gd name="connsiteX1" fmla="*/ 1460500 w 4013200"/>
              <a:gd name="connsiteY1" fmla="*/ 109388 h 2750988"/>
              <a:gd name="connsiteX2" fmla="*/ 0 w 4013200"/>
              <a:gd name="connsiteY2" fmla="*/ 464988 h 2750988"/>
              <a:gd name="connsiteX0" fmla="*/ 2387600 w 2387600"/>
              <a:gd name="connsiteY0" fmla="*/ 2197354 h 2197354"/>
              <a:gd name="connsiteX1" fmla="*/ 1460500 w 2387600"/>
              <a:gd name="connsiteY1" fmla="*/ 76454 h 2197354"/>
              <a:gd name="connsiteX2" fmla="*/ 0 w 2387600"/>
              <a:gd name="connsiteY2" fmla="*/ 432054 h 2197354"/>
              <a:gd name="connsiteX0" fmla="*/ 2387600 w 2387600"/>
              <a:gd name="connsiteY0" fmla="*/ 2208931 h 2208931"/>
              <a:gd name="connsiteX1" fmla="*/ 1143000 w 2387600"/>
              <a:gd name="connsiteY1" fmla="*/ 75331 h 2208931"/>
              <a:gd name="connsiteX2" fmla="*/ 0 w 2387600"/>
              <a:gd name="connsiteY2" fmla="*/ 443631 h 2208931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387600 w 2387600"/>
              <a:gd name="connsiteY0" fmla="*/ 2033914 h 2033914"/>
              <a:gd name="connsiteX1" fmla="*/ 1143000 w 2387600"/>
              <a:gd name="connsiteY1" fmla="*/ 65414 h 2033914"/>
              <a:gd name="connsiteX2" fmla="*/ 0 w 2387600"/>
              <a:gd name="connsiteY2" fmla="*/ 433714 h 2033914"/>
              <a:gd name="connsiteX0" fmla="*/ 1790700 w 1790700"/>
              <a:gd name="connsiteY0" fmla="*/ 2005966 h 2005966"/>
              <a:gd name="connsiteX1" fmla="*/ 546100 w 1790700"/>
              <a:gd name="connsiteY1" fmla="*/ 37466 h 2005966"/>
              <a:gd name="connsiteX2" fmla="*/ 0 w 1790700"/>
              <a:gd name="connsiteY2" fmla="*/ 1015366 h 2005966"/>
              <a:gd name="connsiteX0" fmla="*/ 1790700 w 1790700"/>
              <a:gd name="connsiteY0" fmla="*/ 1331976 h 1331976"/>
              <a:gd name="connsiteX1" fmla="*/ 1028700 w 1790700"/>
              <a:gd name="connsiteY1" fmla="*/ 74676 h 1331976"/>
              <a:gd name="connsiteX2" fmla="*/ 0 w 1790700"/>
              <a:gd name="connsiteY2" fmla="*/ 341376 h 1331976"/>
              <a:gd name="connsiteX0" fmla="*/ 1803400 w 1803400"/>
              <a:gd name="connsiteY0" fmla="*/ 1285476 h 1475976"/>
              <a:gd name="connsiteX1" fmla="*/ 1041400 w 1803400"/>
              <a:gd name="connsiteY1" fmla="*/ 28176 h 1475976"/>
              <a:gd name="connsiteX2" fmla="*/ 0 w 1803400"/>
              <a:gd name="connsiteY2" fmla="*/ 1475976 h 1475976"/>
              <a:gd name="connsiteX0" fmla="*/ 1803400 w 1803400"/>
              <a:gd name="connsiteY0" fmla="*/ 738458 h 928958"/>
              <a:gd name="connsiteX1" fmla="*/ 1092200 w 1803400"/>
              <a:gd name="connsiteY1" fmla="*/ 39958 h 928958"/>
              <a:gd name="connsiteX2" fmla="*/ 0 w 1803400"/>
              <a:gd name="connsiteY2" fmla="*/ 928958 h 928958"/>
              <a:gd name="connsiteX0" fmla="*/ 1803400 w 1803400"/>
              <a:gd name="connsiteY0" fmla="*/ 738458 h 928958"/>
              <a:gd name="connsiteX1" fmla="*/ 1092200 w 1803400"/>
              <a:gd name="connsiteY1" fmla="*/ 39958 h 928958"/>
              <a:gd name="connsiteX2" fmla="*/ 0 w 1803400"/>
              <a:gd name="connsiteY2" fmla="*/ 928958 h 928958"/>
              <a:gd name="connsiteX0" fmla="*/ 1803400 w 1803400"/>
              <a:gd name="connsiteY0" fmla="*/ 700488 h 890988"/>
              <a:gd name="connsiteX1" fmla="*/ 1092200 w 1803400"/>
              <a:gd name="connsiteY1" fmla="*/ 1988 h 890988"/>
              <a:gd name="connsiteX2" fmla="*/ 0 w 1803400"/>
              <a:gd name="connsiteY2" fmla="*/ 890988 h 890988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941690">
                <a:moveTo>
                  <a:pt x="1714500" y="700390"/>
                </a:moveTo>
                <a:cubicBezTo>
                  <a:pt x="1524000" y="222023"/>
                  <a:pt x="1274233" y="14590"/>
                  <a:pt x="1003300" y="1890"/>
                </a:cubicBezTo>
                <a:cubicBezTo>
                  <a:pt x="503767" y="-48910"/>
                  <a:pt x="0" y="941690"/>
                  <a:pt x="0" y="941690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214154" y="5003884"/>
            <a:ext cx="270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Pigmy Dipole Resonance</a:t>
            </a:r>
            <a:endParaRPr lang="en-US" dirty="0"/>
          </a:p>
        </p:txBody>
      </p:sp>
      <p:sp>
        <p:nvSpPr>
          <p:cNvPr id="21" name="Forma libre 20"/>
          <p:cNvSpPr/>
          <p:nvPr/>
        </p:nvSpPr>
        <p:spPr>
          <a:xfrm>
            <a:off x="2593752" y="4767808"/>
            <a:ext cx="1841500" cy="457382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2872537 w 2872537"/>
              <a:gd name="connsiteY0" fmla="*/ 691937 h 691937"/>
              <a:gd name="connsiteX1" fmla="*/ 421437 w 2872537"/>
              <a:gd name="connsiteY1" fmla="*/ 6137 h 691937"/>
              <a:gd name="connsiteX2" fmla="*/ 2337 w 2872537"/>
              <a:gd name="connsiteY2" fmla="*/ 336337 h 691937"/>
              <a:gd name="connsiteX0" fmla="*/ 2896211 w 2896211"/>
              <a:gd name="connsiteY0" fmla="*/ 2642704 h 2642704"/>
              <a:gd name="connsiteX1" fmla="*/ 343511 w 2896211"/>
              <a:gd name="connsiteY1" fmla="*/ 1104 h 2642704"/>
              <a:gd name="connsiteX2" fmla="*/ 26011 w 2896211"/>
              <a:gd name="connsiteY2" fmla="*/ 2287104 h 2642704"/>
              <a:gd name="connsiteX0" fmla="*/ 4013200 w 4013200"/>
              <a:gd name="connsiteY0" fmla="*/ 2750988 h 2750988"/>
              <a:gd name="connsiteX1" fmla="*/ 1460500 w 4013200"/>
              <a:gd name="connsiteY1" fmla="*/ 109388 h 2750988"/>
              <a:gd name="connsiteX2" fmla="*/ 0 w 4013200"/>
              <a:gd name="connsiteY2" fmla="*/ 464988 h 2750988"/>
              <a:gd name="connsiteX0" fmla="*/ 2387600 w 2387600"/>
              <a:gd name="connsiteY0" fmla="*/ 2197354 h 2197354"/>
              <a:gd name="connsiteX1" fmla="*/ 1460500 w 2387600"/>
              <a:gd name="connsiteY1" fmla="*/ 76454 h 2197354"/>
              <a:gd name="connsiteX2" fmla="*/ 0 w 2387600"/>
              <a:gd name="connsiteY2" fmla="*/ 432054 h 2197354"/>
              <a:gd name="connsiteX0" fmla="*/ 2387600 w 2387600"/>
              <a:gd name="connsiteY0" fmla="*/ 2208931 h 2208931"/>
              <a:gd name="connsiteX1" fmla="*/ 1143000 w 2387600"/>
              <a:gd name="connsiteY1" fmla="*/ 75331 h 2208931"/>
              <a:gd name="connsiteX2" fmla="*/ 0 w 2387600"/>
              <a:gd name="connsiteY2" fmla="*/ 443631 h 2208931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387600 w 2387600"/>
              <a:gd name="connsiteY0" fmla="*/ 2033914 h 2033914"/>
              <a:gd name="connsiteX1" fmla="*/ 1143000 w 2387600"/>
              <a:gd name="connsiteY1" fmla="*/ 65414 h 2033914"/>
              <a:gd name="connsiteX2" fmla="*/ 0 w 2387600"/>
              <a:gd name="connsiteY2" fmla="*/ 433714 h 2033914"/>
              <a:gd name="connsiteX0" fmla="*/ 1790700 w 1790700"/>
              <a:gd name="connsiteY0" fmla="*/ 2005966 h 2005966"/>
              <a:gd name="connsiteX1" fmla="*/ 546100 w 1790700"/>
              <a:gd name="connsiteY1" fmla="*/ 37466 h 2005966"/>
              <a:gd name="connsiteX2" fmla="*/ 0 w 1790700"/>
              <a:gd name="connsiteY2" fmla="*/ 1015366 h 2005966"/>
              <a:gd name="connsiteX0" fmla="*/ 1790700 w 1790700"/>
              <a:gd name="connsiteY0" fmla="*/ 1331976 h 1331976"/>
              <a:gd name="connsiteX1" fmla="*/ 1028700 w 1790700"/>
              <a:gd name="connsiteY1" fmla="*/ 74676 h 1331976"/>
              <a:gd name="connsiteX2" fmla="*/ 0 w 1790700"/>
              <a:gd name="connsiteY2" fmla="*/ 341376 h 1331976"/>
              <a:gd name="connsiteX0" fmla="*/ 1803400 w 1803400"/>
              <a:gd name="connsiteY0" fmla="*/ 1285476 h 1475976"/>
              <a:gd name="connsiteX1" fmla="*/ 1041400 w 1803400"/>
              <a:gd name="connsiteY1" fmla="*/ 28176 h 1475976"/>
              <a:gd name="connsiteX2" fmla="*/ 0 w 1803400"/>
              <a:gd name="connsiteY2" fmla="*/ 1475976 h 1475976"/>
              <a:gd name="connsiteX0" fmla="*/ 1803400 w 1803400"/>
              <a:gd name="connsiteY0" fmla="*/ 738458 h 928958"/>
              <a:gd name="connsiteX1" fmla="*/ 1092200 w 1803400"/>
              <a:gd name="connsiteY1" fmla="*/ 39958 h 928958"/>
              <a:gd name="connsiteX2" fmla="*/ 0 w 1803400"/>
              <a:gd name="connsiteY2" fmla="*/ 928958 h 928958"/>
              <a:gd name="connsiteX0" fmla="*/ 1803400 w 1803400"/>
              <a:gd name="connsiteY0" fmla="*/ 738458 h 928958"/>
              <a:gd name="connsiteX1" fmla="*/ 1092200 w 1803400"/>
              <a:gd name="connsiteY1" fmla="*/ 39958 h 928958"/>
              <a:gd name="connsiteX2" fmla="*/ 0 w 1803400"/>
              <a:gd name="connsiteY2" fmla="*/ 928958 h 928958"/>
              <a:gd name="connsiteX0" fmla="*/ 1803400 w 1803400"/>
              <a:gd name="connsiteY0" fmla="*/ 700488 h 890988"/>
              <a:gd name="connsiteX1" fmla="*/ 1092200 w 1803400"/>
              <a:gd name="connsiteY1" fmla="*/ 1988 h 890988"/>
              <a:gd name="connsiteX2" fmla="*/ 0 w 1803400"/>
              <a:gd name="connsiteY2" fmla="*/ 890988 h 890988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261816 h 503116"/>
              <a:gd name="connsiteX1" fmla="*/ 965200 w 1714500"/>
              <a:gd name="connsiteY1" fmla="*/ 96716 h 503116"/>
              <a:gd name="connsiteX2" fmla="*/ 0 w 1714500"/>
              <a:gd name="connsiteY2" fmla="*/ 503116 h 503116"/>
              <a:gd name="connsiteX0" fmla="*/ 1841500 w 1841500"/>
              <a:gd name="connsiteY0" fmla="*/ 292100 h 292100"/>
              <a:gd name="connsiteX1" fmla="*/ 1092200 w 1841500"/>
              <a:gd name="connsiteY1" fmla="*/ 127000 h 292100"/>
              <a:gd name="connsiteX2" fmla="*/ 0 w 1841500"/>
              <a:gd name="connsiteY2" fmla="*/ 0 h 292100"/>
              <a:gd name="connsiteX0" fmla="*/ 1841500 w 1841500"/>
              <a:gd name="connsiteY0" fmla="*/ 292100 h 457382"/>
              <a:gd name="connsiteX1" fmla="*/ 863600 w 1841500"/>
              <a:gd name="connsiteY1" fmla="*/ 457200 h 457382"/>
              <a:gd name="connsiteX2" fmla="*/ 0 w 1841500"/>
              <a:gd name="connsiteY2" fmla="*/ 0 h 45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500" h="457382">
                <a:moveTo>
                  <a:pt x="1841500" y="292100"/>
                </a:moveTo>
                <a:cubicBezTo>
                  <a:pt x="1651000" y="-186267"/>
                  <a:pt x="1134533" y="469900"/>
                  <a:pt x="863600" y="457200"/>
                </a:cubicBezTo>
                <a:cubicBezTo>
                  <a:pt x="364067" y="406400"/>
                  <a:pt x="0" y="0"/>
                  <a:pt x="0" y="0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Forma libre 21"/>
          <p:cNvSpPr/>
          <p:nvPr/>
        </p:nvSpPr>
        <p:spPr>
          <a:xfrm>
            <a:off x="2614836" y="3425617"/>
            <a:ext cx="1803400" cy="1702015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2872537 w 2872537"/>
              <a:gd name="connsiteY0" fmla="*/ 691937 h 691937"/>
              <a:gd name="connsiteX1" fmla="*/ 421437 w 2872537"/>
              <a:gd name="connsiteY1" fmla="*/ 6137 h 691937"/>
              <a:gd name="connsiteX2" fmla="*/ 2337 w 2872537"/>
              <a:gd name="connsiteY2" fmla="*/ 336337 h 691937"/>
              <a:gd name="connsiteX0" fmla="*/ 2896211 w 2896211"/>
              <a:gd name="connsiteY0" fmla="*/ 2642704 h 2642704"/>
              <a:gd name="connsiteX1" fmla="*/ 343511 w 2896211"/>
              <a:gd name="connsiteY1" fmla="*/ 1104 h 2642704"/>
              <a:gd name="connsiteX2" fmla="*/ 26011 w 2896211"/>
              <a:gd name="connsiteY2" fmla="*/ 2287104 h 2642704"/>
              <a:gd name="connsiteX0" fmla="*/ 4013200 w 4013200"/>
              <a:gd name="connsiteY0" fmla="*/ 2750988 h 2750988"/>
              <a:gd name="connsiteX1" fmla="*/ 1460500 w 4013200"/>
              <a:gd name="connsiteY1" fmla="*/ 109388 h 2750988"/>
              <a:gd name="connsiteX2" fmla="*/ 0 w 4013200"/>
              <a:gd name="connsiteY2" fmla="*/ 464988 h 2750988"/>
              <a:gd name="connsiteX0" fmla="*/ 2387600 w 2387600"/>
              <a:gd name="connsiteY0" fmla="*/ 2197354 h 2197354"/>
              <a:gd name="connsiteX1" fmla="*/ 1460500 w 2387600"/>
              <a:gd name="connsiteY1" fmla="*/ 76454 h 2197354"/>
              <a:gd name="connsiteX2" fmla="*/ 0 w 2387600"/>
              <a:gd name="connsiteY2" fmla="*/ 432054 h 2197354"/>
              <a:gd name="connsiteX0" fmla="*/ 2387600 w 2387600"/>
              <a:gd name="connsiteY0" fmla="*/ 2208931 h 2208931"/>
              <a:gd name="connsiteX1" fmla="*/ 1143000 w 2387600"/>
              <a:gd name="connsiteY1" fmla="*/ 75331 h 2208931"/>
              <a:gd name="connsiteX2" fmla="*/ 0 w 2387600"/>
              <a:gd name="connsiteY2" fmla="*/ 443631 h 2208931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387600 w 2387600"/>
              <a:gd name="connsiteY0" fmla="*/ 2033914 h 2033914"/>
              <a:gd name="connsiteX1" fmla="*/ 1143000 w 2387600"/>
              <a:gd name="connsiteY1" fmla="*/ 65414 h 2033914"/>
              <a:gd name="connsiteX2" fmla="*/ 0 w 2387600"/>
              <a:gd name="connsiteY2" fmla="*/ 433714 h 2033914"/>
              <a:gd name="connsiteX0" fmla="*/ 1790700 w 1790700"/>
              <a:gd name="connsiteY0" fmla="*/ 2005966 h 2005966"/>
              <a:gd name="connsiteX1" fmla="*/ 546100 w 1790700"/>
              <a:gd name="connsiteY1" fmla="*/ 37466 h 2005966"/>
              <a:gd name="connsiteX2" fmla="*/ 0 w 1790700"/>
              <a:gd name="connsiteY2" fmla="*/ 1015366 h 2005966"/>
              <a:gd name="connsiteX0" fmla="*/ 1790700 w 1790700"/>
              <a:gd name="connsiteY0" fmla="*/ 1331976 h 1331976"/>
              <a:gd name="connsiteX1" fmla="*/ 1028700 w 1790700"/>
              <a:gd name="connsiteY1" fmla="*/ 74676 h 1331976"/>
              <a:gd name="connsiteX2" fmla="*/ 0 w 1790700"/>
              <a:gd name="connsiteY2" fmla="*/ 341376 h 1331976"/>
              <a:gd name="connsiteX0" fmla="*/ 1803400 w 1803400"/>
              <a:gd name="connsiteY0" fmla="*/ 1285476 h 1475976"/>
              <a:gd name="connsiteX1" fmla="*/ 1041400 w 1803400"/>
              <a:gd name="connsiteY1" fmla="*/ 28176 h 1475976"/>
              <a:gd name="connsiteX2" fmla="*/ 0 w 1803400"/>
              <a:gd name="connsiteY2" fmla="*/ 1475976 h 1475976"/>
              <a:gd name="connsiteX0" fmla="*/ 1803400 w 1803400"/>
              <a:gd name="connsiteY0" fmla="*/ 738458 h 928958"/>
              <a:gd name="connsiteX1" fmla="*/ 1092200 w 1803400"/>
              <a:gd name="connsiteY1" fmla="*/ 39958 h 928958"/>
              <a:gd name="connsiteX2" fmla="*/ 0 w 1803400"/>
              <a:gd name="connsiteY2" fmla="*/ 928958 h 928958"/>
              <a:gd name="connsiteX0" fmla="*/ 1803400 w 1803400"/>
              <a:gd name="connsiteY0" fmla="*/ 738458 h 928958"/>
              <a:gd name="connsiteX1" fmla="*/ 1092200 w 1803400"/>
              <a:gd name="connsiteY1" fmla="*/ 39958 h 928958"/>
              <a:gd name="connsiteX2" fmla="*/ 0 w 1803400"/>
              <a:gd name="connsiteY2" fmla="*/ 928958 h 928958"/>
              <a:gd name="connsiteX0" fmla="*/ 1803400 w 1803400"/>
              <a:gd name="connsiteY0" fmla="*/ 700488 h 890988"/>
              <a:gd name="connsiteX1" fmla="*/ 1092200 w 1803400"/>
              <a:gd name="connsiteY1" fmla="*/ 1988 h 890988"/>
              <a:gd name="connsiteX2" fmla="*/ 0 w 1803400"/>
              <a:gd name="connsiteY2" fmla="*/ 890988 h 890988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700390 h 941690"/>
              <a:gd name="connsiteX1" fmla="*/ 1003300 w 1714500"/>
              <a:gd name="connsiteY1" fmla="*/ 1890 h 941690"/>
              <a:gd name="connsiteX2" fmla="*/ 0 w 1714500"/>
              <a:gd name="connsiteY2" fmla="*/ 941690 h 941690"/>
              <a:gd name="connsiteX0" fmla="*/ 1714500 w 1714500"/>
              <a:gd name="connsiteY0" fmla="*/ 261816 h 503116"/>
              <a:gd name="connsiteX1" fmla="*/ 965200 w 1714500"/>
              <a:gd name="connsiteY1" fmla="*/ 96716 h 503116"/>
              <a:gd name="connsiteX2" fmla="*/ 0 w 1714500"/>
              <a:gd name="connsiteY2" fmla="*/ 503116 h 503116"/>
              <a:gd name="connsiteX0" fmla="*/ 1841500 w 1841500"/>
              <a:gd name="connsiteY0" fmla="*/ 292100 h 292100"/>
              <a:gd name="connsiteX1" fmla="*/ 1092200 w 1841500"/>
              <a:gd name="connsiteY1" fmla="*/ 127000 h 292100"/>
              <a:gd name="connsiteX2" fmla="*/ 0 w 1841500"/>
              <a:gd name="connsiteY2" fmla="*/ 0 h 292100"/>
              <a:gd name="connsiteX0" fmla="*/ 1841500 w 1841500"/>
              <a:gd name="connsiteY0" fmla="*/ 292100 h 457382"/>
              <a:gd name="connsiteX1" fmla="*/ 863600 w 1841500"/>
              <a:gd name="connsiteY1" fmla="*/ 457200 h 457382"/>
              <a:gd name="connsiteX2" fmla="*/ 0 w 1841500"/>
              <a:gd name="connsiteY2" fmla="*/ 0 h 457382"/>
              <a:gd name="connsiteX0" fmla="*/ 1803400 w 1803400"/>
              <a:gd name="connsiteY0" fmla="*/ 1638300 h 1803582"/>
              <a:gd name="connsiteX1" fmla="*/ 825500 w 1803400"/>
              <a:gd name="connsiteY1" fmla="*/ 1803400 h 1803582"/>
              <a:gd name="connsiteX2" fmla="*/ 0 w 1803400"/>
              <a:gd name="connsiteY2" fmla="*/ 0 h 1803582"/>
              <a:gd name="connsiteX0" fmla="*/ 1803400 w 1803400"/>
              <a:gd name="connsiteY0" fmla="*/ 1638300 h 1702015"/>
              <a:gd name="connsiteX1" fmla="*/ 850900 w 1803400"/>
              <a:gd name="connsiteY1" fmla="*/ 1701800 h 1702015"/>
              <a:gd name="connsiteX2" fmla="*/ 0 w 1803400"/>
              <a:gd name="connsiteY2" fmla="*/ 0 h 170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400" h="1702015">
                <a:moveTo>
                  <a:pt x="1803400" y="1638300"/>
                </a:moveTo>
                <a:cubicBezTo>
                  <a:pt x="1612900" y="1159933"/>
                  <a:pt x="1121833" y="1714500"/>
                  <a:pt x="850900" y="1701800"/>
                </a:cubicBezTo>
                <a:cubicBezTo>
                  <a:pt x="351367" y="1651000"/>
                  <a:pt x="0" y="0"/>
                  <a:pt x="0" y="0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089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 animBg="1"/>
      <p:bldP spid="15" grpId="0" animBg="1"/>
      <p:bldP spid="18" grpId="0" animBg="1"/>
      <p:bldP spid="20" grpId="0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420100" cy="685800"/>
          </a:xfrm>
        </p:spPr>
        <p:txBody>
          <a:bodyPr/>
          <a:lstStyle/>
          <a:p>
            <a:r>
              <a:rPr lang="en-US" dirty="0" err="1" smtClean="0"/>
              <a:t>Radioactividades</a:t>
            </a:r>
            <a:r>
              <a:rPr lang="en-US" dirty="0" smtClean="0"/>
              <a:t> </a:t>
            </a:r>
            <a:r>
              <a:rPr lang="en-US" dirty="0" err="1" smtClean="0"/>
              <a:t>exóticas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D7B96-D6DA-C14A-B604-18B8FA1188C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920552" y="1196752"/>
            <a:ext cx="6545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000" dirty="0" err="1" smtClean="0"/>
              <a:t>Emisión</a:t>
            </a:r>
            <a:r>
              <a:rPr lang="en-US" sz="2000" dirty="0" smtClean="0"/>
              <a:t> de dos </a:t>
            </a:r>
            <a:r>
              <a:rPr lang="en-US" sz="2000" dirty="0" err="1" smtClean="0"/>
              <a:t>protones</a:t>
            </a:r>
            <a:r>
              <a:rPr lang="en-US" sz="2000" dirty="0" smtClean="0"/>
              <a:t>: </a:t>
            </a:r>
            <a:r>
              <a:rPr lang="en-US" sz="2000" dirty="0" err="1" smtClean="0"/>
              <a:t>tres</a:t>
            </a:r>
            <a:r>
              <a:rPr lang="en-US" sz="2000" dirty="0" smtClean="0"/>
              <a:t> </a:t>
            </a:r>
            <a:r>
              <a:rPr lang="en-US" sz="2000" dirty="0" err="1" smtClean="0"/>
              <a:t>posibles</a:t>
            </a:r>
            <a:r>
              <a:rPr lang="en-US" sz="2000" dirty="0" smtClean="0"/>
              <a:t> </a:t>
            </a:r>
            <a:r>
              <a:rPr lang="en-US" sz="2000" dirty="0" err="1" smtClean="0"/>
              <a:t>escenarios</a:t>
            </a:r>
            <a:endParaRPr lang="en-U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096400" y="3790781"/>
            <a:ext cx="2296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 err="1" smtClean="0"/>
              <a:t>Ruptura</a:t>
            </a:r>
            <a:r>
              <a:rPr lang="en-US" dirty="0" smtClean="0"/>
              <a:t> </a:t>
            </a:r>
            <a:r>
              <a:rPr lang="en-US" dirty="0" err="1" smtClean="0"/>
              <a:t>espontánea</a:t>
            </a:r>
            <a:r>
              <a:rPr lang="en-US" dirty="0" smtClean="0"/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 smtClean="0"/>
              <a:t>a 3 </a:t>
            </a:r>
            <a:r>
              <a:rPr lang="en-US" dirty="0" err="1" smtClean="0"/>
              <a:t>cuerpos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776536" y="3789040"/>
            <a:ext cx="2917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 err="1" smtClean="0"/>
              <a:t>Emisión</a:t>
            </a:r>
            <a:r>
              <a:rPr lang="en-US" dirty="0" smtClean="0"/>
              <a:t> de un </a:t>
            </a:r>
            <a:r>
              <a:rPr lang="en-US" dirty="0" err="1" smtClean="0"/>
              <a:t>diprotón</a:t>
            </a:r>
            <a:r>
              <a:rPr lang="en-US" dirty="0" smtClean="0"/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 smtClean="0"/>
              <a:t>(</a:t>
            </a:r>
            <a:r>
              <a:rPr lang="en-US" baseline="30000" dirty="0" smtClean="0"/>
              <a:t>2</a:t>
            </a:r>
            <a:r>
              <a:rPr lang="en-US" dirty="0" smtClean="0"/>
              <a:t>He) </a:t>
            </a:r>
            <a:r>
              <a:rPr lang="es-ES" dirty="0" smtClean="0"/>
              <a:t>Y posterior ruptura </a:t>
            </a:r>
          </a:p>
          <a:p>
            <a:pPr algn="just">
              <a:spcBef>
                <a:spcPts val="0"/>
              </a:spcBef>
            </a:pPr>
            <a:r>
              <a:rPr lang="es-ES" dirty="0" smtClean="0"/>
              <a:t>de este en 2p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76536" y="5229200"/>
            <a:ext cx="853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spcBef>
                <a:spcPts val="0"/>
              </a:spcBef>
              <a:buFont typeface="Wingdings" charset="2"/>
              <a:buChar char="Ø"/>
            </a:pP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necesaria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medida</a:t>
            </a:r>
            <a:r>
              <a:rPr lang="en-US" sz="2000" dirty="0" smtClean="0"/>
              <a:t> </a:t>
            </a:r>
            <a:r>
              <a:rPr lang="en-US" sz="2000" dirty="0" err="1" smtClean="0"/>
              <a:t>muy</a:t>
            </a:r>
            <a:r>
              <a:rPr lang="en-US" sz="2000" dirty="0" smtClean="0"/>
              <a:t> </a:t>
            </a:r>
            <a:r>
              <a:rPr lang="en-US" sz="2000" dirty="0" err="1" smtClean="0"/>
              <a:t>precisa</a:t>
            </a:r>
            <a:r>
              <a:rPr lang="en-US" sz="2000" dirty="0" smtClean="0"/>
              <a:t> del </a:t>
            </a:r>
            <a:r>
              <a:rPr lang="en-US" sz="2000" dirty="0" err="1" smtClean="0"/>
              <a:t>ángulo</a:t>
            </a:r>
            <a:r>
              <a:rPr lang="en-US" sz="2000" dirty="0" smtClean="0"/>
              <a:t> entre los </a:t>
            </a:r>
            <a:r>
              <a:rPr lang="en-US" sz="2000" dirty="0" err="1" smtClean="0"/>
              <a:t>protones</a:t>
            </a:r>
            <a:r>
              <a:rPr lang="en-US" sz="2000" dirty="0" smtClean="0"/>
              <a:t> </a:t>
            </a:r>
          </a:p>
          <a:p>
            <a:pPr algn="l">
              <a:spcBef>
                <a:spcPts val="0"/>
              </a:spcBef>
            </a:pPr>
            <a:r>
              <a:rPr lang="en-US" sz="2000" dirty="0"/>
              <a:t> </a:t>
            </a:r>
            <a:r>
              <a:rPr lang="en-US" sz="2000" dirty="0" smtClean="0"/>
              <a:t>     y de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evolución</a:t>
            </a:r>
            <a:r>
              <a:rPr lang="en-US" sz="2000" dirty="0" smtClean="0"/>
              <a:t> temporal</a:t>
            </a:r>
            <a:endParaRPr lang="en-US" sz="20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552" y="2060848"/>
            <a:ext cx="1866900" cy="16764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8104" y="1844824"/>
            <a:ext cx="1651000" cy="19431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9740" y="1988840"/>
            <a:ext cx="1663700" cy="17907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175852" y="3789040"/>
            <a:ext cx="2241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 err="1" smtClean="0"/>
              <a:t>Emisión</a:t>
            </a:r>
            <a:r>
              <a:rPr lang="en-US" dirty="0" smtClean="0"/>
              <a:t> </a:t>
            </a:r>
            <a:r>
              <a:rPr lang="en-US" dirty="0" err="1" smtClean="0"/>
              <a:t>secuencial</a:t>
            </a:r>
            <a:endParaRPr lang="en-US" dirty="0" smtClean="0"/>
          </a:p>
          <a:p>
            <a:pPr algn="just">
              <a:spcBef>
                <a:spcPts val="0"/>
              </a:spcBef>
            </a:pPr>
            <a:r>
              <a:rPr lang="es-ES" dirty="0"/>
              <a:t>d</a:t>
            </a:r>
            <a:r>
              <a:rPr lang="en-US" dirty="0" smtClean="0"/>
              <a:t>e 2 </a:t>
            </a:r>
            <a:r>
              <a:rPr lang="en-US" dirty="0" err="1" smtClean="0"/>
              <a:t>protones</a:t>
            </a:r>
            <a:r>
              <a:rPr lang="en-US" dirty="0" smtClean="0"/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 err="1" smtClean="0"/>
              <a:t>descorrelacionados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397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420100" cy="685800"/>
          </a:xfrm>
        </p:spPr>
        <p:txBody>
          <a:bodyPr/>
          <a:lstStyle/>
          <a:p>
            <a:r>
              <a:rPr lang="en-US" dirty="0" err="1" smtClean="0"/>
              <a:t>Radioactividades</a:t>
            </a:r>
            <a:r>
              <a:rPr lang="en-US" dirty="0" smtClean="0"/>
              <a:t> </a:t>
            </a:r>
            <a:r>
              <a:rPr lang="en-US" dirty="0" err="1" smtClean="0"/>
              <a:t>exóticas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D7B96-D6DA-C14A-B604-18B8FA1188C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776536" y="1268760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charset="2"/>
              <a:buChar char="Ø"/>
            </a:pPr>
            <a:r>
              <a:rPr lang="en-US" sz="2000" dirty="0" err="1" smtClean="0"/>
              <a:t>Emisión</a:t>
            </a:r>
            <a:r>
              <a:rPr lang="en-US" sz="2000" dirty="0" smtClean="0"/>
              <a:t> de dos </a:t>
            </a:r>
            <a:r>
              <a:rPr lang="en-US" sz="2000" dirty="0" err="1" smtClean="0"/>
              <a:t>protones</a:t>
            </a:r>
            <a:endParaRPr lang="en-US" sz="2000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776536" y="1844824"/>
            <a:ext cx="7455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charset="2"/>
              <a:buChar char="Ø"/>
            </a:pPr>
            <a:r>
              <a:rPr lang="en-US" sz="2000" dirty="0" err="1" smtClean="0"/>
              <a:t>Radioactividad</a:t>
            </a:r>
            <a:r>
              <a:rPr lang="en-US" sz="2000" dirty="0" smtClean="0"/>
              <a:t> 2p en </a:t>
            </a:r>
            <a:r>
              <a:rPr lang="en-US" sz="2000" baseline="30000" dirty="0" smtClean="0"/>
              <a:t>45</a:t>
            </a:r>
            <a:r>
              <a:rPr lang="en-US" sz="2000" dirty="0" smtClean="0"/>
              <a:t>Fe. Se ha </a:t>
            </a:r>
            <a:r>
              <a:rPr lang="en-US" sz="2000" dirty="0" err="1" smtClean="0"/>
              <a:t>medido</a:t>
            </a:r>
            <a:r>
              <a:rPr lang="en-US" sz="2000" dirty="0" smtClean="0"/>
              <a:t> en MSU (EE.UU.)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72" y="2564908"/>
            <a:ext cx="3059977" cy="305255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8824" y="2564908"/>
            <a:ext cx="3059977" cy="305999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7176" y="2564904"/>
            <a:ext cx="3057575" cy="302760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2096" y="3804487"/>
            <a:ext cx="376808" cy="27258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3280" y="2636912"/>
            <a:ext cx="398162" cy="2880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0992" y="4653136"/>
            <a:ext cx="177554" cy="27520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13040" y="3789040"/>
            <a:ext cx="177554" cy="27520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29464" y="3140968"/>
            <a:ext cx="177554" cy="27520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29464" y="3789040"/>
            <a:ext cx="177554" cy="275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81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420100" cy="685800"/>
          </a:xfrm>
        </p:spPr>
        <p:txBody>
          <a:bodyPr/>
          <a:lstStyle/>
          <a:p>
            <a:r>
              <a:rPr lang="en-US" dirty="0" err="1" smtClean="0"/>
              <a:t>Radioactividades</a:t>
            </a:r>
            <a:r>
              <a:rPr lang="en-US" dirty="0" smtClean="0"/>
              <a:t> </a:t>
            </a:r>
            <a:r>
              <a:rPr lang="en-US" dirty="0" err="1" smtClean="0"/>
              <a:t>exóticas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D7B96-D6DA-C14A-B604-18B8FA1188C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776536" y="1268760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charset="2"/>
              <a:buChar char="Ø"/>
            </a:pPr>
            <a:r>
              <a:rPr lang="en-US" sz="2000" dirty="0" err="1" smtClean="0"/>
              <a:t>Emisión</a:t>
            </a:r>
            <a:r>
              <a:rPr lang="en-US" sz="2000" dirty="0" smtClean="0"/>
              <a:t> de dos </a:t>
            </a:r>
            <a:r>
              <a:rPr lang="en-US" sz="2000" dirty="0" err="1" smtClean="0"/>
              <a:t>protones</a:t>
            </a:r>
            <a:endParaRPr lang="en-US" sz="2000" dirty="0" smtClean="0"/>
          </a:p>
        </p:txBody>
      </p:sp>
      <p:sp>
        <p:nvSpPr>
          <p:cNvPr id="15" name="CuadroTexto 14"/>
          <p:cNvSpPr txBox="1"/>
          <p:nvPr/>
        </p:nvSpPr>
        <p:spPr>
          <a:xfrm>
            <a:off x="776536" y="1844824"/>
            <a:ext cx="7455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charset="2"/>
              <a:buChar char="Ø"/>
            </a:pPr>
            <a:r>
              <a:rPr lang="en-US" sz="2000" dirty="0" err="1" smtClean="0"/>
              <a:t>Radioactividad</a:t>
            </a:r>
            <a:r>
              <a:rPr lang="en-US" sz="2000" dirty="0" smtClean="0"/>
              <a:t> 2p en </a:t>
            </a:r>
            <a:r>
              <a:rPr lang="en-US" sz="2000" baseline="30000" dirty="0" smtClean="0"/>
              <a:t>45</a:t>
            </a:r>
            <a:r>
              <a:rPr lang="en-US" sz="2000" dirty="0" smtClean="0"/>
              <a:t>Fe. Se ha </a:t>
            </a:r>
            <a:r>
              <a:rPr lang="en-US" sz="2000" dirty="0" err="1" smtClean="0"/>
              <a:t>medido</a:t>
            </a:r>
            <a:r>
              <a:rPr lang="en-US" sz="2000" dirty="0" smtClean="0"/>
              <a:t> en MSU (EE.UU.)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76536" y="2380818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charset="2"/>
              <a:buChar char="Ø"/>
            </a:pPr>
            <a:r>
              <a:rPr lang="en-US" sz="2000" dirty="0" err="1" smtClean="0"/>
              <a:t>Correlaciones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angulares</a:t>
            </a:r>
            <a:r>
              <a:rPr lang="en-US" sz="2000" dirty="0" smtClean="0"/>
              <a:t>: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0632" y="3284984"/>
            <a:ext cx="2376264" cy="2211948"/>
          </a:xfrm>
          <a:prstGeom prst="rect">
            <a:avLst/>
          </a:prstGeom>
        </p:spPr>
      </p:pic>
      <p:sp>
        <p:nvSpPr>
          <p:cNvPr id="16" name="Forma libre 15"/>
          <p:cNvSpPr/>
          <p:nvPr/>
        </p:nvSpPr>
        <p:spPr>
          <a:xfrm>
            <a:off x="3008784" y="3127029"/>
            <a:ext cx="2679700" cy="274535"/>
          </a:xfrm>
          <a:custGeom>
            <a:avLst/>
            <a:gdLst>
              <a:gd name="connsiteX0" fmla="*/ 2959100 w 2959100"/>
              <a:gd name="connsiteY0" fmla="*/ 238855 h 787659"/>
              <a:gd name="connsiteX1" fmla="*/ 2336800 w 2959100"/>
              <a:gd name="connsiteY1" fmla="*/ 784955 h 787659"/>
              <a:gd name="connsiteX2" fmla="*/ 596900 w 2959100"/>
              <a:gd name="connsiteY2" fmla="*/ 35655 h 787659"/>
              <a:gd name="connsiteX3" fmla="*/ 0 w 2959100"/>
              <a:gd name="connsiteY3" fmla="*/ 111855 h 787659"/>
              <a:gd name="connsiteX0" fmla="*/ 3619500 w 3619500"/>
              <a:gd name="connsiteY0" fmla="*/ 224860 h 773664"/>
              <a:gd name="connsiteX1" fmla="*/ 2997200 w 3619500"/>
              <a:gd name="connsiteY1" fmla="*/ 770960 h 773664"/>
              <a:gd name="connsiteX2" fmla="*/ 1257300 w 3619500"/>
              <a:gd name="connsiteY2" fmla="*/ 21660 h 773664"/>
              <a:gd name="connsiteX3" fmla="*/ 0 w 3619500"/>
              <a:gd name="connsiteY3" fmla="*/ 186760 h 773664"/>
              <a:gd name="connsiteX0" fmla="*/ 3619500 w 3619500"/>
              <a:gd name="connsiteY0" fmla="*/ 345826 h 898304"/>
              <a:gd name="connsiteX1" fmla="*/ 2997200 w 3619500"/>
              <a:gd name="connsiteY1" fmla="*/ 891926 h 898304"/>
              <a:gd name="connsiteX2" fmla="*/ 622300 w 3619500"/>
              <a:gd name="connsiteY2" fmla="*/ 15626 h 898304"/>
              <a:gd name="connsiteX3" fmla="*/ 0 w 3619500"/>
              <a:gd name="connsiteY3" fmla="*/ 307726 h 898304"/>
              <a:gd name="connsiteX0" fmla="*/ 3619500 w 3619500"/>
              <a:gd name="connsiteY0" fmla="*/ 332129 h 531912"/>
              <a:gd name="connsiteX1" fmla="*/ 2565400 w 3619500"/>
              <a:gd name="connsiteY1" fmla="*/ 471829 h 531912"/>
              <a:gd name="connsiteX2" fmla="*/ 622300 w 3619500"/>
              <a:gd name="connsiteY2" fmla="*/ 1929 h 531912"/>
              <a:gd name="connsiteX3" fmla="*/ 0 w 3619500"/>
              <a:gd name="connsiteY3" fmla="*/ 294029 h 531912"/>
              <a:gd name="connsiteX0" fmla="*/ 5041900 w 5041900"/>
              <a:gd name="connsiteY0" fmla="*/ 662329 h 770909"/>
              <a:gd name="connsiteX1" fmla="*/ 2565400 w 5041900"/>
              <a:gd name="connsiteY1" fmla="*/ 471829 h 770909"/>
              <a:gd name="connsiteX2" fmla="*/ 622300 w 5041900"/>
              <a:gd name="connsiteY2" fmla="*/ 1929 h 770909"/>
              <a:gd name="connsiteX3" fmla="*/ 0 w 5041900"/>
              <a:gd name="connsiteY3" fmla="*/ 294029 h 770909"/>
              <a:gd name="connsiteX0" fmla="*/ 2565400 w 2565400"/>
              <a:gd name="connsiteY0" fmla="*/ 471829 h 471829"/>
              <a:gd name="connsiteX1" fmla="*/ 622300 w 2565400"/>
              <a:gd name="connsiteY1" fmla="*/ 1929 h 471829"/>
              <a:gd name="connsiteX2" fmla="*/ 0 w 2565400"/>
              <a:gd name="connsiteY2" fmla="*/ 294029 h 471829"/>
              <a:gd name="connsiteX0" fmla="*/ 2019300 w 2019300"/>
              <a:gd name="connsiteY0" fmla="*/ 145819 h 298219"/>
              <a:gd name="connsiteX1" fmla="*/ 622300 w 2019300"/>
              <a:gd name="connsiteY1" fmla="*/ 6119 h 298219"/>
              <a:gd name="connsiteX2" fmla="*/ 0 w 2019300"/>
              <a:gd name="connsiteY2" fmla="*/ 298219 h 298219"/>
              <a:gd name="connsiteX0" fmla="*/ 2019300 w 2019300"/>
              <a:gd name="connsiteY0" fmla="*/ 182016 h 334416"/>
              <a:gd name="connsiteX1" fmla="*/ 419100 w 2019300"/>
              <a:gd name="connsiteY1" fmla="*/ 4216 h 334416"/>
              <a:gd name="connsiteX2" fmla="*/ 0 w 2019300"/>
              <a:gd name="connsiteY2" fmla="*/ 334416 h 334416"/>
              <a:gd name="connsiteX0" fmla="*/ 2872537 w 2872537"/>
              <a:gd name="connsiteY0" fmla="*/ 691937 h 691937"/>
              <a:gd name="connsiteX1" fmla="*/ 421437 w 2872537"/>
              <a:gd name="connsiteY1" fmla="*/ 6137 h 691937"/>
              <a:gd name="connsiteX2" fmla="*/ 2337 w 2872537"/>
              <a:gd name="connsiteY2" fmla="*/ 336337 h 691937"/>
              <a:gd name="connsiteX0" fmla="*/ 2896211 w 2896211"/>
              <a:gd name="connsiteY0" fmla="*/ 2642704 h 2642704"/>
              <a:gd name="connsiteX1" fmla="*/ 343511 w 2896211"/>
              <a:gd name="connsiteY1" fmla="*/ 1104 h 2642704"/>
              <a:gd name="connsiteX2" fmla="*/ 26011 w 2896211"/>
              <a:gd name="connsiteY2" fmla="*/ 2287104 h 2642704"/>
              <a:gd name="connsiteX0" fmla="*/ 4013200 w 4013200"/>
              <a:gd name="connsiteY0" fmla="*/ 2750988 h 2750988"/>
              <a:gd name="connsiteX1" fmla="*/ 1460500 w 4013200"/>
              <a:gd name="connsiteY1" fmla="*/ 109388 h 2750988"/>
              <a:gd name="connsiteX2" fmla="*/ 0 w 4013200"/>
              <a:gd name="connsiteY2" fmla="*/ 464988 h 2750988"/>
              <a:gd name="connsiteX0" fmla="*/ 2387600 w 2387600"/>
              <a:gd name="connsiteY0" fmla="*/ 2197354 h 2197354"/>
              <a:gd name="connsiteX1" fmla="*/ 1460500 w 2387600"/>
              <a:gd name="connsiteY1" fmla="*/ 76454 h 2197354"/>
              <a:gd name="connsiteX2" fmla="*/ 0 w 2387600"/>
              <a:gd name="connsiteY2" fmla="*/ 432054 h 2197354"/>
              <a:gd name="connsiteX0" fmla="*/ 2387600 w 2387600"/>
              <a:gd name="connsiteY0" fmla="*/ 2208931 h 2208931"/>
              <a:gd name="connsiteX1" fmla="*/ 1143000 w 2387600"/>
              <a:gd name="connsiteY1" fmla="*/ 75331 h 2208931"/>
              <a:gd name="connsiteX2" fmla="*/ 0 w 2387600"/>
              <a:gd name="connsiteY2" fmla="*/ 443631 h 2208931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781300 w 2781300"/>
              <a:gd name="connsiteY0" fmla="*/ 1430638 h 1430638"/>
              <a:gd name="connsiteX1" fmla="*/ 1143000 w 2781300"/>
              <a:gd name="connsiteY1" fmla="*/ 33638 h 1430638"/>
              <a:gd name="connsiteX2" fmla="*/ 0 w 2781300"/>
              <a:gd name="connsiteY2" fmla="*/ 401938 h 1430638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489200 w 2489200"/>
              <a:gd name="connsiteY0" fmla="*/ 2195459 h 2195459"/>
              <a:gd name="connsiteX1" fmla="*/ 1143000 w 2489200"/>
              <a:gd name="connsiteY1" fmla="*/ 74559 h 2195459"/>
              <a:gd name="connsiteX2" fmla="*/ 0 w 2489200"/>
              <a:gd name="connsiteY2" fmla="*/ 442859 h 2195459"/>
              <a:gd name="connsiteX0" fmla="*/ 2387600 w 2387600"/>
              <a:gd name="connsiteY0" fmla="*/ 2033914 h 2033914"/>
              <a:gd name="connsiteX1" fmla="*/ 1143000 w 2387600"/>
              <a:gd name="connsiteY1" fmla="*/ 65414 h 2033914"/>
              <a:gd name="connsiteX2" fmla="*/ 0 w 2387600"/>
              <a:gd name="connsiteY2" fmla="*/ 433714 h 2033914"/>
              <a:gd name="connsiteX0" fmla="*/ 2387600 w 2387600"/>
              <a:gd name="connsiteY0" fmla="*/ 2751921 h 2751921"/>
              <a:gd name="connsiteX1" fmla="*/ 1358900 w 2387600"/>
              <a:gd name="connsiteY1" fmla="*/ 34121 h 2751921"/>
              <a:gd name="connsiteX2" fmla="*/ 0 w 2387600"/>
              <a:gd name="connsiteY2" fmla="*/ 1151721 h 2751921"/>
              <a:gd name="connsiteX0" fmla="*/ 2019300 w 2019300"/>
              <a:gd name="connsiteY0" fmla="*/ 2789924 h 2789924"/>
              <a:gd name="connsiteX1" fmla="*/ 990600 w 2019300"/>
              <a:gd name="connsiteY1" fmla="*/ 72124 h 2789924"/>
              <a:gd name="connsiteX2" fmla="*/ 0 w 2019300"/>
              <a:gd name="connsiteY2" fmla="*/ 364224 h 2789924"/>
              <a:gd name="connsiteX0" fmla="*/ 1727200 w 1727200"/>
              <a:gd name="connsiteY0" fmla="*/ 2637524 h 2637524"/>
              <a:gd name="connsiteX1" fmla="*/ 990600 w 1727200"/>
              <a:gd name="connsiteY1" fmla="*/ 72124 h 2637524"/>
              <a:gd name="connsiteX2" fmla="*/ 0 w 1727200"/>
              <a:gd name="connsiteY2" fmla="*/ 364224 h 2637524"/>
              <a:gd name="connsiteX0" fmla="*/ 190500 w 1062665"/>
              <a:gd name="connsiteY0" fmla="*/ 2624824 h 2624824"/>
              <a:gd name="connsiteX1" fmla="*/ 990600 w 1062665"/>
              <a:gd name="connsiteY1" fmla="*/ 72124 h 2624824"/>
              <a:gd name="connsiteX2" fmla="*/ 0 w 1062665"/>
              <a:gd name="connsiteY2" fmla="*/ 364224 h 2624824"/>
              <a:gd name="connsiteX0" fmla="*/ 190500 w 1553645"/>
              <a:gd name="connsiteY0" fmla="*/ 2260600 h 2260600"/>
              <a:gd name="connsiteX1" fmla="*/ 1498600 w 1553645"/>
              <a:gd name="connsiteY1" fmla="*/ 2184400 h 2260600"/>
              <a:gd name="connsiteX2" fmla="*/ 0 w 1553645"/>
              <a:gd name="connsiteY2" fmla="*/ 0 h 2260600"/>
              <a:gd name="connsiteX0" fmla="*/ 13492 w 2121692"/>
              <a:gd name="connsiteY0" fmla="*/ 482600 h 482600"/>
              <a:gd name="connsiteX1" fmla="*/ 1321592 w 2121692"/>
              <a:gd name="connsiteY1" fmla="*/ 406400 h 482600"/>
              <a:gd name="connsiteX2" fmla="*/ 2121692 w 2121692"/>
              <a:gd name="connsiteY2" fmla="*/ 0 h 482600"/>
              <a:gd name="connsiteX0" fmla="*/ 32392 w 2140592"/>
              <a:gd name="connsiteY0" fmla="*/ 482600 h 482600"/>
              <a:gd name="connsiteX1" fmla="*/ 1340492 w 2140592"/>
              <a:gd name="connsiteY1" fmla="*/ 406400 h 482600"/>
              <a:gd name="connsiteX2" fmla="*/ 2140592 w 2140592"/>
              <a:gd name="connsiteY2" fmla="*/ 0 h 482600"/>
              <a:gd name="connsiteX0" fmla="*/ 32392 w 2140592"/>
              <a:gd name="connsiteY0" fmla="*/ 482600 h 482600"/>
              <a:gd name="connsiteX1" fmla="*/ 1340492 w 2140592"/>
              <a:gd name="connsiteY1" fmla="*/ 406400 h 482600"/>
              <a:gd name="connsiteX2" fmla="*/ 2140592 w 2140592"/>
              <a:gd name="connsiteY2" fmla="*/ 0 h 482600"/>
              <a:gd name="connsiteX0" fmla="*/ 32392 w 2292992"/>
              <a:gd name="connsiteY0" fmla="*/ 300049 h 300049"/>
              <a:gd name="connsiteX1" fmla="*/ 1340492 w 2292992"/>
              <a:gd name="connsiteY1" fmla="*/ 223849 h 300049"/>
              <a:gd name="connsiteX2" fmla="*/ 2292992 w 2292992"/>
              <a:gd name="connsiteY2" fmla="*/ 122249 h 300049"/>
              <a:gd name="connsiteX0" fmla="*/ 25960 w 2502460"/>
              <a:gd name="connsiteY0" fmla="*/ 239125 h 338392"/>
              <a:gd name="connsiteX1" fmla="*/ 1549960 w 2502460"/>
              <a:gd name="connsiteY1" fmla="*/ 328025 h 338392"/>
              <a:gd name="connsiteX2" fmla="*/ 2502460 w 2502460"/>
              <a:gd name="connsiteY2" fmla="*/ 226425 h 338392"/>
              <a:gd name="connsiteX0" fmla="*/ 0 w 2476500"/>
              <a:gd name="connsiteY0" fmla="*/ 227921 h 327188"/>
              <a:gd name="connsiteX1" fmla="*/ 1524000 w 2476500"/>
              <a:gd name="connsiteY1" fmla="*/ 316821 h 327188"/>
              <a:gd name="connsiteX2" fmla="*/ 2476500 w 2476500"/>
              <a:gd name="connsiteY2" fmla="*/ 215221 h 327188"/>
              <a:gd name="connsiteX0" fmla="*/ 0 w 2476500"/>
              <a:gd name="connsiteY0" fmla="*/ 268185 h 269201"/>
              <a:gd name="connsiteX1" fmla="*/ 1587500 w 2476500"/>
              <a:gd name="connsiteY1" fmla="*/ 242785 h 269201"/>
              <a:gd name="connsiteX2" fmla="*/ 2476500 w 2476500"/>
              <a:gd name="connsiteY2" fmla="*/ 255485 h 269201"/>
              <a:gd name="connsiteX0" fmla="*/ 0 w 2679700"/>
              <a:gd name="connsiteY0" fmla="*/ 268185 h 274535"/>
              <a:gd name="connsiteX1" fmla="*/ 1587500 w 2679700"/>
              <a:gd name="connsiteY1" fmla="*/ 242785 h 274535"/>
              <a:gd name="connsiteX2" fmla="*/ 2679700 w 2679700"/>
              <a:gd name="connsiteY2" fmla="*/ 268185 h 2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9700" h="274535">
                <a:moveTo>
                  <a:pt x="0" y="268185"/>
                </a:moveTo>
                <a:cubicBezTo>
                  <a:pt x="38100" y="-184782"/>
                  <a:pt x="766233" y="26885"/>
                  <a:pt x="1587500" y="242785"/>
                </a:cubicBezTo>
                <a:cubicBezTo>
                  <a:pt x="2294467" y="293585"/>
                  <a:pt x="2679700" y="268185"/>
                  <a:pt x="2679700" y="268185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45088" y="2422004"/>
            <a:ext cx="2184400" cy="19431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4968" y="4437112"/>
            <a:ext cx="4787892" cy="194421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485" y="2420888"/>
            <a:ext cx="4416491" cy="3312368"/>
          </a:xfrm>
          <a:prstGeom prst="rect">
            <a:avLst/>
          </a:prstGeom>
        </p:spPr>
      </p:pic>
      <p:sp>
        <p:nvSpPr>
          <p:cNvPr id="20" name="Paralelogramo 19"/>
          <p:cNvSpPr/>
          <p:nvPr/>
        </p:nvSpPr>
        <p:spPr bwMode="auto">
          <a:xfrm>
            <a:off x="6465168" y="4437112"/>
            <a:ext cx="1368152" cy="1634480"/>
          </a:xfrm>
          <a:prstGeom prst="parallelogram">
            <a:avLst>
              <a:gd name="adj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1" name="Agrupar 30"/>
          <p:cNvGrpSpPr/>
          <p:nvPr/>
        </p:nvGrpSpPr>
        <p:grpSpPr>
          <a:xfrm>
            <a:off x="5025008" y="4581128"/>
            <a:ext cx="1440160" cy="1440160"/>
            <a:chOff x="5025008" y="4581128"/>
            <a:chExt cx="1440160" cy="1440160"/>
          </a:xfrm>
        </p:grpSpPr>
        <p:cxnSp>
          <p:nvCxnSpPr>
            <p:cNvPr id="22" name="Conector recto 21"/>
            <p:cNvCxnSpPr/>
            <p:nvPr/>
          </p:nvCxnSpPr>
          <p:spPr bwMode="auto">
            <a:xfrm>
              <a:off x="5025008" y="4581128"/>
              <a:ext cx="1440160" cy="14401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ector recto 22"/>
            <p:cNvCxnSpPr/>
            <p:nvPr/>
          </p:nvCxnSpPr>
          <p:spPr bwMode="auto">
            <a:xfrm flipH="1">
              <a:off x="5025008" y="4581128"/>
              <a:ext cx="1440160" cy="14401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Agrupar 31"/>
          <p:cNvGrpSpPr/>
          <p:nvPr/>
        </p:nvGrpSpPr>
        <p:grpSpPr>
          <a:xfrm>
            <a:off x="7905328" y="4581128"/>
            <a:ext cx="1440160" cy="1440160"/>
            <a:chOff x="5025008" y="4581128"/>
            <a:chExt cx="1440160" cy="1440160"/>
          </a:xfrm>
        </p:grpSpPr>
        <p:cxnSp>
          <p:nvCxnSpPr>
            <p:cNvPr id="33" name="Conector recto 32"/>
            <p:cNvCxnSpPr/>
            <p:nvPr/>
          </p:nvCxnSpPr>
          <p:spPr bwMode="auto">
            <a:xfrm>
              <a:off x="5025008" y="4581128"/>
              <a:ext cx="1440160" cy="14401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Conector recto 33"/>
            <p:cNvCxnSpPr/>
            <p:nvPr/>
          </p:nvCxnSpPr>
          <p:spPr bwMode="auto">
            <a:xfrm flipH="1">
              <a:off x="5025008" y="4581128"/>
              <a:ext cx="1440160" cy="14401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="" xmlns:p14="http://schemas.microsoft.com/office/powerpoint/2010/main" val="36974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420100" cy="685800"/>
          </a:xfrm>
        </p:spPr>
        <p:txBody>
          <a:bodyPr/>
          <a:lstStyle/>
          <a:p>
            <a:r>
              <a:rPr lang="en-US" dirty="0" err="1" smtClean="0"/>
              <a:t>Radioactividades</a:t>
            </a:r>
            <a:r>
              <a:rPr lang="en-US" dirty="0" smtClean="0"/>
              <a:t> </a:t>
            </a:r>
            <a:r>
              <a:rPr lang="en-US" dirty="0" err="1" smtClean="0"/>
              <a:t>exóticas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D7B96-D6DA-C14A-B604-18B8FA1188C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776536" y="1268760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Wingdings" charset="2"/>
              <a:buChar char="Ø"/>
            </a:pPr>
            <a:r>
              <a:rPr lang="en-US" sz="2000" dirty="0" err="1" smtClean="0"/>
              <a:t>Primera</a:t>
            </a:r>
            <a:r>
              <a:rPr lang="en-US" sz="2000" dirty="0" smtClean="0"/>
              <a:t> </a:t>
            </a:r>
            <a:r>
              <a:rPr lang="en-US" sz="2000" dirty="0" err="1" smtClean="0"/>
              <a:t>observación</a:t>
            </a:r>
            <a:r>
              <a:rPr lang="en-US" sz="2000" dirty="0" smtClean="0"/>
              <a:t> de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emisión</a:t>
            </a:r>
            <a:r>
              <a:rPr lang="en-US" sz="2000" dirty="0" smtClean="0"/>
              <a:t> de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-3p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04" y="1916832"/>
            <a:ext cx="3175000" cy="31623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4024" y="1988840"/>
            <a:ext cx="2891504" cy="30963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6196" y="1916832"/>
            <a:ext cx="3057004" cy="3139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15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Núcleos Super-pesados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457200" y="730250"/>
            <a:ext cx="3962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ES">
                <a:solidFill>
                  <a:schemeClr val="accent2"/>
                </a:solidFill>
              </a:rPr>
              <a:t>¿Cúal es el final de la tabla Periódica?</a:t>
            </a:r>
          </a:p>
        </p:txBody>
      </p:sp>
      <p:sp>
        <p:nvSpPr>
          <p:cNvPr id="31750" name="Text Box 192"/>
          <p:cNvSpPr txBox="1">
            <a:spLocks noChangeArrowheads="1"/>
          </p:cNvSpPr>
          <p:nvPr/>
        </p:nvSpPr>
        <p:spPr bwMode="auto">
          <a:xfrm>
            <a:off x="228600" y="1720850"/>
            <a:ext cx="4364360" cy="142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algn="l"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s-ES" sz="2000" dirty="0" smtClean="0"/>
              <a:t>información </a:t>
            </a:r>
            <a:r>
              <a:rPr lang="es-ES" sz="2000" dirty="0"/>
              <a:t>única sobre la interacción Nuclear.</a:t>
            </a:r>
          </a:p>
          <a:p>
            <a:pPr marL="342900" indent="-342900" algn="l" eaLnBrk="1" hangingPunct="1">
              <a:lnSpc>
                <a:spcPct val="90000"/>
              </a:lnSpc>
              <a:buFont typeface="Wingdings" charset="2"/>
              <a:buChar char="Ø"/>
            </a:pPr>
            <a:r>
              <a:rPr lang="es-ES" sz="2000" dirty="0"/>
              <a:t>Las teorías predicen una isla de estabilidad alrededor de Z=120</a:t>
            </a:r>
            <a:endParaRPr lang="es-ES" sz="1800" dirty="0"/>
          </a:p>
        </p:txBody>
      </p:sp>
      <p:pic>
        <p:nvPicPr>
          <p:cNvPr id="31769" name="Picture 4" descr="superpesado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241032" y="3645024"/>
            <a:ext cx="4032448" cy="261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0" name="Text Box 7"/>
          <p:cNvSpPr txBox="1">
            <a:spLocks noChangeArrowheads="1"/>
          </p:cNvSpPr>
          <p:nvPr/>
        </p:nvSpPr>
        <p:spPr bwMode="auto">
          <a:xfrm>
            <a:off x="480639" y="3230736"/>
            <a:ext cx="3824289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ES" sz="2000" dirty="0">
                <a:solidFill>
                  <a:srgbClr val="FF0000"/>
                </a:solidFill>
              </a:rPr>
              <a:t>Fusión fría con haces y blancos estables</a:t>
            </a:r>
            <a:r>
              <a:rPr lang="es-ES" sz="2000" dirty="0"/>
              <a:t>.</a:t>
            </a:r>
          </a:p>
          <a:p>
            <a:pPr algn="l" eaLnBrk="1" hangingPunct="1">
              <a:lnSpc>
                <a:spcPct val="90000"/>
              </a:lnSpc>
              <a:buFont typeface="Wingdings" charset="0"/>
              <a:buChar char="Ø"/>
            </a:pPr>
            <a:r>
              <a:rPr lang="es-ES" sz="1800" dirty="0"/>
              <a:t> Realizada hasta Z=112 (A= 279) en GSI</a:t>
            </a:r>
          </a:p>
        </p:txBody>
      </p:sp>
      <p:sp>
        <p:nvSpPr>
          <p:cNvPr id="31768" name="AutoShape 9" descr="Papel seda azul"/>
          <p:cNvSpPr>
            <a:spLocks noChangeArrowheads="1"/>
          </p:cNvSpPr>
          <p:nvPr/>
        </p:nvSpPr>
        <p:spPr bwMode="auto">
          <a:xfrm>
            <a:off x="5313040" y="3212976"/>
            <a:ext cx="1594408" cy="476488"/>
          </a:xfrm>
          <a:prstGeom prst="roundRect">
            <a:avLst>
              <a:gd name="adj" fmla="val 38889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s-ES" sz="2000" baseline="30000" dirty="0"/>
              <a:t>70</a:t>
            </a:r>
            <a:r>
              <a:rPr lang="es-ES" dirty="0"/>
              <a:t>Zn + </a:t>
            </a:r>
            <a:r>
              <a:rPr lang="es-ES" sz="2000" baseline="30000" dirty="0">
                <a:sym typeface="Symbol" charset="0"/>
              </a:rPr>
              <a:t>208</a:t>
            </a:r>
            <a:r>
              <a:rPr lang="es-ES" dirty="0">
                <a:sym typeface="Symbol" charset="0"/>
              </a:rPr>
              <a:t>Pb </a:t>
            </a:r>
          </a:p>
        </p:txBody>
      </p:sp>
      <p:sp>
        <p:nvSpPr>
          <p:cNvPr id="141521" name="Text Box 209"/>
          <p:cNvSpPr txBox="1">
            <a:spLocks noChangeArrowheads="1"/>
          </p:cNvSpPr>
          <p:nvPr/>
        </p:nvSpPr>
        <p:spPr bwMode="auto">
          <a:xfrm>
            <a:off x="416496" y="4653136"/>
            <a:ext cx="4536504" cy="229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 sz="2000" dirty="0">
                <a:solidFill>
                  <a:srgbClr val="FF0000"/>
                </a:solidFill>
              </a:rPr>
              <a:t>Fusión con haces estables  Y blancos radiactivos</a:t>
            </a:r>
          </a:p>
          <a:p>
            <a:pPr algn="l" eaLnBrk="1" hangingPunct="1">
              <a:buFont typeface="Wingdings" charset="0"/>
              <a:buChar char="Ø"/>
            </a:pPr>
            <a:r>
              <a:rPr lang="es-ES" sz="1800" dirty="0"/>
              <a:t>En </a:t>
            </a:r>
            <a:r>
              <a:rPr lang="es-ES" sz="1800" dirty="0" err="1"/>
              <a:t>Dubna</a:t>
            </a:r>
            <a:r>
              <a:rPr lang="es-ES" sz="1800" dirty="0"/>
              <a:t> (Rusia) se han sintetizado Z=113 – 116 y 118 (</a:t>
            </a:r>
            <a:r>
              <a:rPr lang="es-ES" sz="1800" dirty="0" smtClean="0"/>
              <a:t>A=</a:t>
            </a:r>
            <a:r>
              <a:rPr lang="es-ES" sz="1800" dirty="0"/>
              <a:t>294).     </a:t>
            </a: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>114: </a:t>
            </a:r>
            <a:r>
              <a:rPr lang="es-ES" sz="1800" dirty="0" err="1" smtClean="0"/>
              <a:t>Flevorium</a:t>
            </a:r>
            <a:r>
              <a:rPr lang="es-ES" sz="1800" dirty="0" smtClean="0"/>
              <a:t>  116: </a:t>
            </a:r>
            <a:r>
              <a:rPr lang="es-ES" sz="1800" dirty="0" err="1" smtClean="0"/>
              <a:t>Livermorium</a:t>
            </a:r>
            <a:r>
              <a:rPr lang="es-ES" sz="1800" dirty="0" smtClean="0"/>
              <a:t>                            </a:t>
            </a:r>
            <a:endParaRPr lang="es-ES" sz="1800" dirty="0"/>
          </a:p>
          <a:p>
            <a:pPr algn="l" eaLnBrk="1" hangingPunct="1">
              <a:spcBef>
                <a:spcPct val="50000"/>
              </a:spcBef>
            </a:pPr>
            <a:endParaRPr lang="es-ES" sz="1800" dirty="0">
              <a:solidFill>
                <a:srgbClr val="006699"/>
              </a:solidFill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C64354-96FB-2441-881B-95EDB3013083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880992" y="692696"/>
            <a:ext cx="4708004" cy="2190204"/>
          </a:xfrm>
          <a:prstGeom prst="rect">
            <a:avLst/>
          </a:prstGeom>
        </p:spPr>
      </p:pic>
      <p:sp>
        <p:nvSpPr>
          <p:cNvPr id="31767" name="Line 190"/>
          <p:cNvSpPr>
            <a:spLocks noChangeShapeType="1"/>
          </p:cNvSpPr>
          <p:nvPr/>
        </p:nvSpPr>
        <p:spPr bwMode="auto">
          <a:xfrm>
            <a:off x="7977336" y="2708920"/>
            <a:ext cx="0" cy="9361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31764" name="Picture 20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641" y="3212976"/>
            <a:ext cx="4728887" cy="3096344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5" name="Line 205"/>
          <p:cNvSpPr>
            <a:spLocks noChangeShapeType="1"/>
          </p:cNvSpPr>
          <p:nvPr/>
        </p:nvSpPr>
        <p:spPr bwMode="auto">
          <a:xfrm flipH="1">
            <a:off x="7257256" y="2780929"/>
            <a:ext cx="2122800" cy="64807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0" grpId="0"/>
      <p:bldP spid="31768" grpId="0" animBg="1"/>
      <p:bldP spid="141521" grpId="0"/>
      <p:bldP spid="31767" grpId="0" animBg="1"/>
      <p:bldP spid="3176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Terapia con iones pesados/GSI </a:t>
            </a:r>
          </a:p>
        </p:txBody>
      </p:sp>
      <p:pic>
        <p:nvPicPr>
          <p:cNvPr id="38916" name="Picture 3" descr="Hc669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2766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600200" y="914400"/>
            <a:ext cx="7639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>
                <a:solidFill>
                  <a:schemeClr val="accent2"/>
                </a:solidFill>
              </a:rPr>
              <a:t>50 pacientes tratados anualmente desde dic. 1997</a:t>
            </a:r>
          </a:p>
        </p:txBody>
      </p:sp>
      <p:grpSp>
        <p:nvGrpSpPr>
          <p:cNvPr id="38918" name="Group 5"/>
          <p:cNvGrpSpPr>
            <a:grpSpLocks/>
          </p:cNvGrpSpPr>
          <p:nvPr/>
        </p:nvGrpSpPr>
        <p:grpSpPr bwMode="auto">
          <a:xfrm>
            <a:off x="4572000" y="1752600"/>
            <a:ext cx="4876800" cy="3962400"/>
            <a:chOff x="2928" y="1104"/>
            <a:chExt cx="2832" cy="2496"/>
          </a:xfrm>
        </p:grpSpPr>
        <p:grpSp>
          <p:nvGrpSpPr>
            <p:cNvPr id="38932" name="Group 6"/>
            <p:cNvGrpSpPr>
              <a:grpSpLocks/>
            </p:cNvGrpSpPr>
            <p:nvPr/>
          </p:nvGrpSpPr>
          <p:grpSpPr bwMode="auto">
            <a:xfrm>
              <a:off x="2928" y="1104"/>
              <a:ext cx="2832" cy="2496"/>
              <a:chOff x="288" y="1522"/>
              <a:chExt cx="2256" cy="1840"/>
            </a:xfrm>
          </p:grpSpPr>
          <p:pic>
            <p:nvPicPr>
              <p:cNvPr id="38935" name="Picture 7" descr="profilall_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1824"/>
                <a:ext cx="2256" cy="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36" name="Text Box 8"/>
              <p:cNvSpPr txBox="1">
                <a:spLocks noChangeArrowheads="1"/>
              </p:cNvSpPr>
              <p:nvPr/>
            </p:nvSpPr>
            <p:spPr bwMode="auto">
              <a:xfrm>
                <a:off x="913" y="1522"/>
                <a:ext cx="1005" cy="14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7620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7620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defTabSz="7620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defTabSz="7620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defTabSz="7620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defTabSz="762000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defTabSz="762000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defTabSz="762000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defTabSz="762000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de-DE" sz="1400" b="1">
                    <a:latin typeface="Arial" charset="0"/>
                  </a:rPr>
                  <a:t>Unmodified Bragg peak</a:t>
                </a:r>
              </a:p>
            </p:txBody>
          </p:sp>
        </p:grpSp>
        <p:sp>
          <p:nvSpPr>
            <p:cNvPr id="38933" name="Text Box 9" descr="Pergamino"/>
            <p:cNvSpPr txBox="1">
              <a:spLocks noChangeArrowheads="1"/>
            </p:cNvSpPr>
            <p:nvPr/>
          </p:nvSpPr>
          <p:spPr bwMode="auto">
            <a:xfrm>
              <a:off x="3312" y="1248"/>
              <a:ext cx="1920" cy="173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§"/>
              </a:pPr>
              <a:endParaRPr lang="es-ES"/>
            </a:p>
          </p:txBody>
        </p:sp>
        <p:sp>
          <p:nvSpPr>
            <p:cNvPr id="38934" name="Text Box 10" descr="Pergamino"/>
            <p:cNvSpPr txBox="1">
              <a:spLocks noChangeArrowheads="1"/>
            </p:cNvSpPr>
            <p:nvPr/>
          </p:nvSpPr>
          <p:spPr bwMode="auto">
            <a:xfrm>
              <a:off x="3408" y="1104"/>
              <a:ext cx="2016" cy="173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s-ES"/>
            </a:p>
          </p:txBody>
        </p:sp>
      </p:grpSp>
      <p:sp>
        <p:nvSpPr>
          <p:cNvPr id="38919" name="Text Box 11"/>
          <p:cNvSpPr txBox="1">
            <a:spLocks noChangeArrowheads="1"/>
          </p:cNvSpPr>
          <p:nvPr/>
        </p:nvSpPr>
        <p:spPr bwMode="auto">
          <a:xfrm>
            <a:off x="4191000" y="1524000"/>
            <a:ext cx="518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/>
              <a:t>Propiedades clínicas importantes de los iones pesados</a:t>
            </a:r>
          </a:p>
        </p:txBody>
      </p:sp>
      <p:sp>
        <p:nvSpPr>
          <p:cNvPr id="38920" name="Text Box 12"/>
          <p:cNvSpPr txBox="1">
            <a:spLocks noChangeArrowheads="1"/>
          </p:cNvSpPr>
          <p:nvPr/>
        </p:nvSpPr>
        <p:spPr bwMode="auto">
          <a:xfrm>
            <a:off x="5943600" y="5486400"/>
            <a:ext cx="2057400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ES" sz="1200">
                <a:solidFill>
                  <a:srgbClr val="FF0000"/>
                </a:solidFill>
              </a:rPr>
              <a:t>Profundidad en agua (cm) </a:t>
            </a:r>
          </a:p>
        </p:txBody>
      </p:sp>
      <p:sp>
        <p:nvSpPr>
          <p:cNvPr id="38921" name="Text Box 13"/>
          <p:cNvSpPr txBox="1">
            <a:spLocks noChangeArrowheads="1"/>
          </p:cNvSpPr>
          <p:nvPr/>
        </p:nvSpPr>
        <p:spPr bwMode="auto">
          <a:xfrm rot="-5356364">
            <a:off x="4137819" y="3582194"/>
            <a:ext cx="1295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200">
                <a:solidFill>
                  <a:srgbClr val="FF0000"/>
                </a:solidFill>
              </a:rPr>
              <a:t>Dosis relativa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400" y="3429000"/>
            <a:ext cx="9144000" cy="2970213"/>
            <a:chOff x="96" y="2160"/>
            <a:chExt cx="5760" cy="1871"/>
          </a:xfrm>
        </p:grpSpPr>
        <p:grpSp>
          <p:nvGrpSpPr>
            <p:cNvPr id="38927" name="Group 18"/>
            <p:cNvGrpSpPr>
              <a:grpSpLocks/>
            </p:cNvGrpSpPr>
            <p:nvPr/>
          </p:nvGrpSpPr>
          <p:grpSpPr bwMode="auto">
            <a:xfrm>
              <a:off x="96" y="2160"/>
              <a:ext cx="2784" cy="1871"/>
              <a:chOff x="96" y="2160"/>
              <a:chExt cx="2784" cy="1871"/>
            </a:xfrm>
          </p:grpSpPr>
          <p:pic>
            <p:nvPicPr>
              <p:cNvPr id="38929" name="Picture 14" descr="fig1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2160"/>
                <a:ext cx="2784" cy="1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30" name="Text Box 15"/>
              <p:cNvSpPr txBox="1">
                <a:spLocks noChangeArrowheads="1"/>
              </p:cNvSpPr>
              <p:nvPr/>
            </p:nvSpPr>
            <p:spPr bwMode="auto">
              <a:xfrm>
                <a:off x="912" y="3811"/>
                <a:ext cx="1248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s-ES" sz="1200">
                    <a:solidFill>
                      <a:srgbClr val="FF0000"/>
                    </a:solidFill>
                  </a:rPr>
                  <a:t>Profundidad en agua (cm) </a:t>
                </a:r>
                <a:endParaRPr lang="es-ES"/>
              </a:p>
            </p:txBody>
          </p:sp>
          <p:sp>
            <p:nvSpPr>
              <p:cNvPr id="38931" name="Text Box 16"/>
              <p:cNvSpPr txBox="1">
                <a:spLocks noChangeArrowheads="1"/>
              </p:cNvSpPr>
              <p:nvPr/>
            </p:nvSpPr>
            <p:spPr bwMode="auto">
              <a:xfrm rot="-5398488">
                <a:off x="-591" y="2912"/>
                <a:ext cx="1536" cy="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lnSpc>
                    <a:spcPct val="30000"/>
                  </a:lnSpc>
                </a:pPr>
                <a:r>
                  <a:rPr lang="es-ES" sz="1200">
                    <a:solidFill>
                      <a:srgbClr val="FF0000"/>
                    </a:solidFill>
                  </a:rPr>
                  <a:t>Dosis efectiva  [unidades arb.]</a:t>
                </a:r>
                <a:r>
                  <a:rPr lang="es-ES"/>
                  <a:t> </a:t>
                </a:r>
              </a:p>
            </p:txBody>
          </p:sp>
        </p:grpSp>
        <p:sp>
          <p:nvSpPr>
            <p:cNvPr id="38928" name="Text Box 17"/>
            <p:cNvSpPr txBox="1">
              <a:spLocks noChangeArrowheads="1"/>
            </p:cNvSpPr>
            <p:nvPr/>
          </p:nvSpPr>
          <p:spPr bwMode="auto">
            <a:xfrm>
              <a:off x="2976" y="3696"/>
              <a:ext cx="288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s-ES" sz="2200"/>
                <a:t>Mejora en la eficiencia biológica</a:t>
              </a:r>
            </a:p>
          </p:txBody>
        </p:sp>
      </p:grpSp>
      <p:sp>
        <p:nvSpPr>
          <p:cNvPr id="23" name="22 Rectángulo"/>
          <p:cNvSpPr/>
          <p:nvPr/>
        </p:nvSpPr>
        <p:spPr bwMode="auto">
          <a:xfrm>
            <a:off x="7167578" y="2500306"/>
            <a:ext cx="1071570" cy="2857520"/>
          </a:xfrm>
          <a:prstGeom prst="rect">
            <a:avLst/>
          </a:prstGeom>
          <a:noFill/>
          <a:ln w="38100" cap="sq" cmpd="sng" algn="ctr">
            <a:solidFill>
              <a:srgbClr val="00B0F0"/>
            </a:solidFill>
            <a:prstDash val="lgDashDotDot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s-ES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7239000" y="3425825"/>
            <a:ext cx="928688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10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Zona tumor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F52EED-F4CB-5447-BAE6-4869BCDD3458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¿ Cómo Funciona ?</a:t>
            </a:r>
          </a:p>
        </p:txBody>
      </p:sp>
      <p:pic>
        <p:nvPicPr>
          <p:cNvPr id="39940" name="Picture 4" descr="rasterscan_new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8" y="1038225"/>
            <a:ext cx="642143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666875" y="2416175"/>
            <a:ext cx="252412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sz="1600">
                <a:latin typeface="Arial" charset="0"/>
              </a:rPr>
              <a:t>Fuentes de alimentación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81050" y="762000"/>
            <a:ext cx="2443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sz="1600">
                <a:latin typeface="Arial" charset="0"/>
              </a:rPr>
              <a:t>Imanes de barrido rápido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683250" y="1176338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sz="1600">
                <a:latin typeface="Arial" charset="0"/>
              </a:rPr>
              <a:t>Tumor</a:t>
            </a: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1938338" y="2071688"/>
            <a:ext cx="90487" cy="311150"/>
          </a:xfrm>
          <a:prstGeom prst="upArrow">
            <a:avLst>
              <a:gd name="adj1" fmla="val 50000"/>
              <a:gd name="adj2" fmla="val 85965"/>
            </a:avLst>
          </a:prstGeom>
          <a:solidFill>
            <a:schemeClr val="accent1"/>
          </a:solidFill>
          <a:ln w="12700">
            <a:solidFill>
              <a:srgbClr val="6699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9945" name="AutoShape 9"/>
          <p:cNvSpPr>
            <a:spLocks noChangeArrowheads="1"/>
          </p:cNvSpPr>
          <p:nvPr/>
        </p:nvSpPr>
        <p:spPr bwMode="auto">
          <a:xfrm>
            <a:off x="3163888" y="2071688"/>
            <a:ext cx="90487" cy="311150"/>
          </a:xfrm>
          <a:prstGeom prst="upArrow">
            <a:avLst>
              <a:gd name="adj1" fmla="val 50000"/>
              <a:gd name="adj2" fmla="val 85965"/>
            </a:avLst>
          </a:prstGeom>
          <a:solidFill>
            <a:schemeClr val="accent1"/>
          </a:solidFill>
          <a:ln w="12700">
            <a:solidFill>
              <a:srgbClr val="6699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1054100" y="3054350"/>
            <a:ext cx="3213100" cy="349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sz="1600" b="1">
                <a:latin typeface="Arial" charset="0"/>
              </a:rPr>
              <a:t>Sistema de Control de Terapia</a:t>
            </a: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2506663" y="2744788"/>
            <a:ext cx="90487" cy="309562"/>
          </a:xfrm>
          <a:prstGeom prst="upArrow">
            <a:avLst>
              <a:gd name="adj1" fmla="val 50000"/>
              <a:gd name="adj2" fmla="val 85527"/>
            </a:avLst>
          </a:prstGeom>
          <a:solidFill>
            <a:schemeClr val="accent1"/>
          </a:solidFill>
          <a:ln w="12700">
            <a:solidFill>
              <a:srgbClr val="6699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4684713" y="2486025"/>
            <a:ext cx="1587" cy="72390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>
            <a:off x="4191000" y="31242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>
            <a:solidFill>
              <a:srgbClr val="6699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4684713" y="3003550"/>
            <a:ext cx="2268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sz="1600" b="1">
                <a:solidFill>
                  <a:schemeClr val="accent2"/>
                </a:solidFill>
                <a:latin typeface="Arial" charset="0"/>
              </a:rPr>
              <a:t>Intensidad + posición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de-DE" sz="1600" b="1">
                <a:solidFill>
                  <a:schemeClr val="accent2"/>
                </a:solidFill>
                <a:latin typeface="Arial" charset="0"/>
              </a:rPr>
              <a:t>Retro-alimentación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327025" y="3157538"/>
            <a:ext cx="723900" cy="155575"/>
          </a:xfrm>
          <a:prstGeom prst="rightArrow">
            <a:avLst>
              <a:gd name="adj1" fmla="val 50000"/>
              <a:gd name="adj2" fmla="val 116327"/>
            </a:avLst>
          </a:prstGeom>
          <a:solidFill>
            <a:schemeClr val="accent1"/>
          </a:solidFill>
          <a:ln w="12700">
            <a:solidFill>
              <a:srgbClr val="6699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9956" name="Text Box 24"/>
          <p:cNvSpPr txBox="1">
            <a:spLocks noChangeArrowheads="1"/>
          </p:cNvSpPr>
          <p:nvPr/>
        </p:nvSpPr>
        <p:spPr bwMode="auto">
          <a:xfrm>
            <a:off x="304800" y="2743200"/>
            <a:ext cx="1316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762000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de-DE" sz="1600">
                <a:latin typeface="Arial" charset="0"/>
              </a:rPr>
              <a:t>Operador</a:t>
            </a:r>
          </a:p>
        </p:txBody>
      </p:sp>
      <p:sp>
        <p:nvSpPr>
          <p:cNvPr id="39957" name="Text Box 27"/>
          <p:cNvSpPr txBox="1">
            <a:spLocks noChangeArrowheads="1"/>
          </p:cNvSpPr>
          <p:nvPr/>
        </p:nvSpPr>
        <p:spPr bwMode="auto">
          <a:xfrm>
            <a:off x="381000" y="3581400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50000"/>
              </a:lnSpc>
              <a:spcBef>
                <a:spcPct val="50000"/>
              </a:spcBef>
              <a:buFont typeface="Wingdings" charset="0"/>
              <a:buChar char="§"/>
            </a:pPr>
            <a:endParaRPr lang="es-ES"/>
          </a:p>
        </p:txBody>
      </p:sp>
      <p:sp>
        <p:nvSpPr>
          <p:cNvPr id="39958" name="Text Box 28"/>
          <p:cNvSpPr txBox="1">
            <a:spLocks noChangeArrowheads="1"/>
          </p:cNvSpPr>
          <p:nvPr/>
        </p:nvSpPr>
        <p:spPr bwMode="auto">
          <a:xfrm>
            <a:off x="457200" y="54864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endParaRPr lang="es-ES">
              <a:sym typeface="Symbol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669785-E1C3-004F-8862-85391579D2B9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976" y="1659364"/>
            <a:ext cx="4608512" cy="4694580"/>
          </a:xfrm>
          <a:prstGeom prst="rect">
            <a:avLst/>
          </a:prstGeom>
        </p:spPr>
      </p:pic>
      <p:pic>
        <p:nvPicPr>
          <p:cNvPr id="43" name="Picture 25" descr="PET_n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1222"/>
          <a:stretch>
            <a:fillRect/>
          </a:stretch>
        </p:blipFill>
        <p:spPr bwMode="auto">
          <a:xfrm>
            <a:off x="1064568" y="3501008"/>
            <a:ext cx="2664296" cy="271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929063"/>
            <a:ext cx="62420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84225"/>
            <a:ext cx="6684963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5 CuadroTexto"/>
          <p:cNvSpPr txBox="1">
            <a:spLocks noChangeArrowheads="1"/>
          </p:cNvSpPr>
          <p:nvPr/>
        </p:nvSpPr>
        <p:spPr bwMode="auto">
          <a:xfrm>
            <a:off x="6667500" y="4293096"/>
            <a:ext cx="30718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AutoNum type="arabicPeriod"/>
            </a:pPr>
            <a:r>
              <a:rPr lang="es-ES" sz="1600" dirty="0"/>
              <a:t>Fuente de Iones de C0</a:t>
            </a:r>
            <a:r>
              <a:rPr lang="es-ES" sz="1600" baseline="-2000" dirty="0"/>
              <a:t>2</a:t>
            </a:r>
            <a:r>
              <a:rPr lang="es-ES" sz="1600" dirty="0"/>
              <a:t>, libera C</a:t>
            </a:r>
            <a:r>
              <a:rPr lang="es-ES" sz="1600" baseline="-2000" dirty="0"/>
              <a:t>2</a:t>
            </a:r>
            <a:r>
              <a:rPr lang="es-ES" sz="1600" dirty="0"/>
              <a:t> ionizado.</a:t>
            </a:r>
          </a:p>
          <a:p>
            <a:pPr eaLnBrk="1" hangingPunct="1">
              <a:buFont typeface="Wingdings" charset="0"/>
              <a:buAutoNum type="arabicPeriod"/>
            </a:pPr>
            <a:r>
              <a:rPr lang="es-ES" sz="1600" dirty="0"/>
              <a:t>Acelerador lineal a 10 % de la velocidad de la </a:t>
            </a:r>
            <a:r>
              <a:rPr lang="es-ES" sz="1600" dirty="0" smtClean="0"/>
              <a:t>luz c</a:t>
            </a:r>
            <a:endParaRPr lang="es-ES" sz="1600" dirty="0"/>
          </a:p>
          <a:p>
            <a:pPr eaLnBrk="1" hangingPunct="1">
              <a:buFont typeface="Wingdings" charset="0"/>
              <a:buAutoNum type="arabicPeriod"/>
            </a:pPr>
            <a:r>
              <a:rPr lang="es-ES" sz="1600" dirty="0" err="1"/>
              <a:t>Syncrotrón</a:t>
            </a:r>
            <a:r>
              <a:rPr lang="es-ES" sz="1600" dirty="0"/>
              <a:t> acelera iones de C</a:t>
            </a:r>
            <a:r>
              <a:rPr lang="es-ES" sz="1600" baseline="-2000" dirty="0"/>
              <a:t>2 </a:t>
            </a:r>
            <a:r>
              <a:rPr lang="es-ES" sz="1600" dirty="0"/>
              <a:t>hasta 73 % de </a:t>
            </a:r>
            <a:r>
              <a:rPr lang="es-ES" sz="1600" dirty="0" smtClean="0"/>
              <a:t>c</a:t>
            </a:r>
            <a:endParaRPr lang="es-ES" sz="1600" dirty="0"/>
          </a:p>
        </p:txBody>
      </p:sp>
      <p:sp>
        <p:nvSpPr>
          <p:cNvPr id="40964" name="6 CuadroTexto"/>
          <p:cNvSpPr txBox="1">
            <a:spLocks noChangeArrowheads="1"/>
          </p:cNvSpPr>
          <p:nvPr/>
        </p:nvSpPr>
        <p:spPr bwMode="auto">
          <a:xfrm>
            <a:off x="1023938" y="130175"/>
            <a:ext cx="7786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/>
              <a:t>HIT: Centro de terapia con haces de iones en Heidelberg</a:t>
            </a:r>
          </a:p>
        </p:txBody>
      </p:sp>
      <p:sp>
        <p:nvSpPr>
          <p:cNvPr id="40965" name="7 CuadroTexto"/>
          <p:cNvSpPr txBox="1">
            <a:spLocks noChangeArrowheads="1"/>
          </p:cNvSpPr>
          <p:nvPr/>
        </p:nvSpPr>
        <p:spPr bwMode="auto">
          <a:xfrm>
            <a:off x="7041232" y="836712"/>
            <a:ext cx="273843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es-ES" sz="1800" dirty="0">
                <a:solidFill>
                  <a:srgbClr val="FF0000"/>
                </a:solidFill>
              </a:rPr>
              <a:t>Este centro, realizará terapia con protones e iones pesados</a:t>
            </a:r>
            <a:r>
              <a:rPr lang="es-ES" sz="1800" dirty="0" smtClean="0">
                <a:solidFill>
                  <a:srgbClr val="FF0000"/>
                </a:solidFill>
              </a:rPr>
              <a:t>.</a:t>
            </a:r>
          </a:p>
          <a:p>
            <a:pPr algn="just" eaLnBrk="1" hangingPunct="1">
              <a:spcBef>
                <a:spcPts val="0"/>
              </a:spcBef>
            </a:pPr>
            <a:endParaRPr lang="es-ES" sz="1800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ts val="0"/>
              </a:spcBef>
            </a:pPr>
            <a:r>
              <a:rPr lang="es-ES" sz="1800" dirty="0" smtClean="0">
                <a:solidFill>
                  <a:srgbClr val="00B0F0"/>
                </a:solidFill>
              </a:rPr>
              <a:t>Tiene </a:t>
            </a:r>
            <a:r>
              <a:rPr lang="es-ES" sz="1800" dirty="0">
                <a:solidFill>
                  <a:srgbClr val="00B0F0"/>
                </a:solidFill>
              </a:rPr>
              <a:t>permiso para </a:t>
            </a:r>
            <a:endParaRPr lang="es-ES" sz="1800" dirty="0" smtClean="0">
              <a:solidFill>
                <a:srgbClr val="00B0F0"/>
              </a:solidFill>
            </a:endParaRPr>
          </a:p>
          <a:p>
            <a:pPr algn="just" eaLnBrk="1" hangingPunct="1">
              <a:spcBef>
                <a:spcPts val="0"/>
              </a:spcBef>
            </a:pPr>
            <a:r>
              <a:rPr lang="es-ES" sz="1800" dirty="0" smtClean="0">
                <a:solidFill>
                  <a:srgbClr val="00B0F0"/>
                </a:solidFill>
              </a:rPr>
              <a:t>tratar </a:t>
            </a:r>
            <a:r>
              <a:rPr lang="es-ES" sz="1800" dirty="0">
                <a:solidFill>
                  <a:srgbClr val="00B0F0"/>
                </a:solidFill>
              </a:rPr>
              <a:t>pacientes </a:t>
            </a:r>
            <a:endParaRPr lang="es-ES" sz="1800" dirty="0" smtClean="0">
              <a:solidFill>
                <a:srgbClr val="00B0F0"/>
              </a:solidFill>
            </a:endParaRPr>
          </a:p>
          <a:p>
            <a:pPr algn="just" eaLnBrk="1" hangingPunct="1">
              <a:spcBef>
                <a:spcPts val="0"/>
              </a:spcBef>
            </a:pPr>
            <a:r>
              <a:rPr lang="es-ES" sz="1800" dirty="0" smtClean="0">
                <a:solidFill>
                  <a:srgbClr val="00B0F0"/>
                </a:solidFill>
              </a:rPr>
              <a:t>desde </a:t>
            </a:r>
            <a:r>
              <a:rPr lang="es-ES" sz="1800" dirty="0">
                <a:solidFill>
                  <a:srgbClr val="00B0F0"/>
                </a:solidFill>
              </a:rPr>
              <a:t>2 Nov 2009</a:t>
            </a:r>
          </a:p>
          <a:p>
            <a:pPr algn="just" eaLnBrk="1" hangingPunct="1">
              <a:spcBef>
                <a:spcPts val="0"/>
              </a:spcBef>
            </a:pPr>
            <a:r>
              <a:rPr lang="es-ES" sz="1800" dirty="0" smtClean="0">
                <a:solidFill>
                  <a:srgbClr val="00B0F0"/>
                </a:solidFill>
              </a:rPr>
              <a:t>Esperado: 1300 p/y             </a:t>
            </a:r>
            <a:endParaRPr lang="es-ES" sz="1800" dirty="0">
              <a:solidFill>
                <a:srgbClr val="00B0F0"/>
              </a:solidFill>
            </a:endParaRPr>
          </a:p>
          <a:p>
            <a:pPr algn="just" eaLnBrk="1" hangingPunct="1">
              <a:spcBef>
                <a:spcPts val="0"/>
              </a:spcBef>
            </a:pPr>
            <a:endParaRPr lang="es-ES" sz="1600" dirty="0" smtClean="0">
              <a:solidFill>
                <a:srgbClr val="009973"/>
              </a:solidFill>
            </a:endParaRPr>
          </a:p>
          <a:p>
            <a:pPr algn="just" eaLnBrk="1" hangingPunct="1">
              <a:spcBef>
                <a:spcPts val="0"/>
              </a:spcBef>
            </a:pPr>
            <a:r>
              <a:rPr lang="es-ES" sz="1600" dirty="0" smtClean="0">
                <a:solidFill>
                  <a:srgbClr val="009973"/>
                </a:solidFill>
              </a:rPr>
              <a:t>Tratará </a:t>
            </a:r>
            <a:r>
              <a:rPr lang="es-ES" sz="1600" dirty="0">
                <a:solidFill>
                  <a:srgbClr val="009973"/>
                </a:solidFill>
              </a:rPr>
              <a:t>tumores de </a:t>
            </a:r>
            <a:endParaRPr lang="es-ES" sz="1600" dirty="0" smtClean="0">
              <a:solidFill>
                <a:srgbClr val="009973"/>
              </a:solidFill>
            </a:endParaRPr>
          </a:p>
          <a:p>
            <a:pPr algn="just" eaLnBrk="1" hangingPunct="1">
              <a:spcBef>
                <a:spcPts val="0"/>
              </a:spcBef>
            </a:pPr>
            <a:r>
              <a:rPr lang="es-ES" sz="1600" dirty="0" smtClean="0">
                <a:solidFill>
                  <a:srgbClr val="009973"/>
                </a:solidFill>
              </a:rPr>
              <a:t>difícil </a:t>
            </a:r>
            <a:r>
              <a:rPr lang="es-ES" sz="1600" dirty="0">
                <a:solidFill>
                  <a:srgbClr val="009973"/>
                </a:solidFill>
              </a:rPr>
              <a:t>acceso </a:t>
            </a:r>
            <a:r>
              <a:rPr lang="es-ES" sz="1600" dirty="0" smtClean="0">
                <a:solidFill>
                  <a:srgbClr val="009973"/>
                </a:solidFill>
              </a:rPr>
              <a:t>hasta 30cm</a:t>
            </a:r>
            <a:r>
              <a:rPr lang="es-ES" sz="1600" dirty="0">
                <a:solidFill>
                  <a:srgbClr val="009973"/>
                </a:solidFill>
              </a:rPr>
              <a:t>.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F82B7-501C-8147-AC61-CC8DC8C21493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D0213-5842-1446-8464-3D9C24376A61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/>
              <a:t>   Etapas en la investigación en  F. N. Experimental</a:t>
            </a: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523844" y="957188"/>
            <a:ext cx="7643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1) Propuesta y Preparación del experimento ‘en casa’</a:t>
            </a:r>
            <a:endParaRPr lang="es-ES" sz="2000" dirty="0">
              <a:sym typeface="Symbol" charset="2"/>
            </a:endParaRPr>
          </a:p>
        </p:txBody>
      </p:sp>
      <p:sp>
        <p:nvSpPr>
          <p:cNvPr id="32" name="Text Box 87"/>
          <p:cNvSpPr txBox="1">
            <a:spLocks noChangeArrowheads="1"/>
          </p:cNvSpPr>
          <p:nvPr/>
        </p:nvSpPr>
        <p:spPr bwMode="auto">
          <a:xfrm>
            <a:off x="490550" y="3034255"/>
            <a:ext cx="624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2) Realización del experimento</a:t>
            </a:r>
            <a:endParaRPr lang="es-ES" sz="2000" dirty="0">
              <a:sym typeface="Symbol" charset="2"/>
            </a:endParaRP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809596" y="1357298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Interés físico y viabilidad </a:t>
            </a:r>
            <a:r>
              <a:rPr lang="es-ES" sz="2000" dirty="0" smtClean="0">
                <a:latin typeface="Arial"/>
                <a:cs typeface="Arial"/>
                <a:sym typeface="Symbol" charset="2"/>
              </a:rPr>
              <a:t>→ </a:t>
            </a:r>
            <a:r>
              <a:rPr lang="es-ES" sz="2000" dirty="0" smtClean="0">
                <a:sym typeface="Symbol" charset="2"/>
              </a:rPr>
              <a:t>Defensa ante un comité científico.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Simulaciones Monte Carlo del experimento, detectores …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Preparación de detectores, electrónica, sistemas de adquisición …</a:t>
            </a:r>
          </a:p>
        </p:txBody>
      </p:sp>
      <p:sp>
        <p:nvSpPr>
          <p:cNvPr id="35" name="Text Box 87"/>
          <p:cNvSpPr txBox="1">
            <a:spLocks noChangeArrowheads="1"/>
          </p:cNvSpPr>
          <p:nvPr/>
        </p:nvSpPr>
        <p:spPr bwMode="auto">
          <a:xfrm>
            <a:off x="809596" y="3462883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Traslado de material al laboratorio correspondiente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Montaje experimental (1 semana… 4 meses… años… )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Medida con haz (1 semana)</a:t>
            </a:r>
          </a:p>
        </p:txBody>
      </p:sp>
      <p:sp>
        <p:nvSpPr>
          <p:cNvPr id="45078" name="AutoShape 22" descr="http://geant4.fnal.gov/hadronic_validation/validation_plots/thin_target/hadronic/high_energy/na22/NA22_Al_FT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5" name="24 Grupo"/>
          <p:cNvGrpSpPr/>
          <p:nvPr/>
        </p:nvGrpSpPr>
        <p:grpSpPr>
          <a:xfrm>
            <a:off x="95216" y="714356"/>
            <a:ext cx="8882124" cy="2214578"/>
            <a:chOff x="95216" y="714356"/>
            <a:chExt cx="8882124" cy="2214578"/>
          </a:xfrm>
        </p:grpSpPr>
        <p:grpSp>
          <p:nvGrpSpPr>
            <p:cNvPr id="51" name="50 Grupo"/>
            <p:cNvGrpSpPr/>
            <p:nvPr/>
          </p:nvGrpSpPr>
          <p:grpSpPr>
            <a:xfrm>
              <a:off x="95216" y="714356"/>
              <a:ext cx="5881728" cy="2214578"/>
              <a:chOff x="452406" y="928670"/>
              <a:chExt cx="5881728" cy="2214578"/>
            </a:xfrm>
          </p:grpSpPr>
          <p:pic>
            <p:nvPicPr>
              <p:cNvPr id="45072" name="Picture 16" descr="http://www.iem.csic.es/departamentos/nuclear/fnexp/imagenes/E1104-setup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406" y="928670"/>
                <a:ext cx="2928958" cy="2187508"/>
              </a:xfrm>
              <a:prstGeom prst="rect">
                <a:avLst/>
              </a:prstGeom>
              <a:noFill/>
            </p:spPr>
          </p:pic>
          <p:pic>
            <p:nvPicPr>
              <p:cNvPr id="45083" name="Picture 2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1363" y="928670"/>
                <a:ext cx="2952771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569" y="714356"/>
              <a:ext cx="2952771" cy="221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7" name="26 Grupo"/>
          <p:cNvGrpSpPr/>
          <p:nvPr/>
        </p:nvGrpSpPr>
        <p:grpSpPr>
          <a:xfrm>
            <a:off x="523844" y="3571876"/>
            <a:ext cx="8501122" cy="2312185"/>
            <a:chOff x="523844" y="3571876"/>
            <a:chExt cx="8501122" cy="2312185"/>
          </a:xfrm>
        </p:grpSpPr>
        <p:grpSp>
          <p:nvGrpSpPr>
            <p:cNvPr id="49" name="48 Grupo"/>
            <p:cNvGrpSpPr/>
            <p:nvPr/>
          </p:nvGrpSpPr>
          <p:grpSpPr>
            <a:xfrm>
              <a:off x="523844" y="3571876"/>
              <a:ext cx="5357850" cy="2312185"/>
              <a:chOff x="380968" y="928670"/>
              <a:chExt cx="5357850" cy="2312185"/>
            </a:xfrm>
          </p:grpSpPr>
          <p:pic>
            <p:nvPicPr>
              <p:cNvPr id="45076" name="Picture 20" descr="http://farm5.static.flickr.com/4126/4834390055_d02f094ca8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0968" y="928670"/>
                <a:ext cx="3082913" cy="2312185"/>
              </a:xfrm>
              <a:prstGeom prst="rect">
                <a:avLst/>
              </a:prstGeom>
              <a:noFill/>
            </p:spPr>
          </p:pic>
          <p:pic>
            <p:nvPicPr>
              <p:cNvPr id="45" name="44 Imagen" descr="memoria03_blanco.eps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1724" y="928670"/>
                <a:ext cx="2177094" cy="2143140"/>
              </a:xfrm>
              <a:prstGeom prst="rect">
                <a:avLst/>
              </a:prstGeom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132" y="3571876"/>
              <a:ext cx="3071834" cy="2303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50365-21A8-354C-8DE1-F0FDDEBABCD3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760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Terrestre</a:t>
            </a:r>
            <a:endParaRPr lang="en-US" dirty="0">
              <a:latin typeface="Comic Sans MS" charset="0"/>
            </a:endParaRPr>
          </a:p>
        </p:txBody>
      </p:sp>
      <p:pic>
        <p:nvPicPr>
          <p:cNvPr id="56322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25" y="1257300"/>
            <a:ext cx="38989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550" y="1244600"/>
            <a:ext cx="39497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9DD790-471F-BE48-B38C-9FDB9E93ECB5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/>
              <a:t>   Etapas en la investigación en  F. N. Experimental</a:t>
            </a: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523844" y="957188"/>
            <a:ext cx="7643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1) Propuesta y Preparación del experimento ‘en casa’</a:t>
            </a:r>
            <a:endParaRPr lang="es-ES" sz="2000" dirty="0">
              <a:sym typeface="Symbol" charset="2"/>
            </a:endParaRPr>
          </a:p>
        </p:txBody>
      </p:sp>
      <p:sp>
        <p:nvSpPr>
          <p:cNvPr id="32" name="Text Box 87"/>
          <p:cNvSpPr txBox="1">
            <a:spLocks noChangeArrowheads="1"/>
          </p:cNvSpPr>
          <p:nvPr/>
        </p:nvSpPr>
        <p:spPr bwMode="auto">
          <a:xfrm>
            <a:off x="490550" y="2786058"/>
            <a:ext cx="624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2) Realización del experimento</a:t>
            </a:r>
            <a:endParaRPr lang="es-ES" sz="2000" dirty="0">
              <a:sym typeface="Symbol" charset="2"/>
            </a:endParaRPr>
          </a:p>
        </p:txBody>
      </p:sp>
      <p:sp>
        <p:nvSpPr>
          <p:cNvPr id="33" name="Text Box 87"/>
          <p:cNvSpPr txBox="1">
            <a:spLocks noChangeArrowheads="1"/>
          </p:cNvSpPr>
          <p:nvPr/>
        </p:nvSpPr>
        <p:spPr bwMode="auto">
          <a:xfrm>
            <a:off x="490550" y="4714884"/>
            <a:ext cx="624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3) Análisis de datos y divulgación de los resultados</a:t>
            </a:r>
            <a:endParaRPr lang="es-ES" sz="2000" dirty="0">
              <a:sym typeface="Symbol" charset="2"/>
            </a:endParaRP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809596" y="1357298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Interés físico y viabilidad </a:t>
            </a:r>
            <a:r>
              <a:rPr lang="es-ES" sz="2000" dirty="0" smtClean="0">
                <a:latin typeface="Arial"/>
                <a:cs typeface="Arial"/>
                <a:sym typeface="Symbol" charset="2"/>
              </a:rPr>
              <a:t>→ </a:t>
            </a:r>
            <a:r>
              <a:rPr lang="es-ES" sz="2000" dirty="0" smtClean="0">
                <a:sym typeface="Symbol" charset="2"/>
              </a:rPr>
              <a:t>Defensa ante un comité científico.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Simulaciones Monte Carlo del experimento, detectores …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Preparación de detectores, electrónica, sistemas de adquisición …</a:t>
            </a:r>
          </a:p>
        </p:txBody>
      </p:sp>
      <p:sp>
        <p:nvSpPr>
          <p:cNvPr id="35" name="Text Box 87"/>
          <p:cNvSpPr txBox="1">
            <a:spLocks noChangeArrowheads="1"/>
          </p:cNvSpPr>
          <p:nvPr/>
        </p:nvSpPr>
        <p:spPr bwMode="auto">
          <a:xfrm>
            <a:off x="809596" y="3214686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Traslado de material al laboratorio correspondiente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Montaje experimental (1 semana… 4 meses… años… )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Medida con haz (1 semana)</a:t>
            </a:r>
          </a:p>
        </p:txBody>
      </p:sp>
      <p:sp>
        <p:nvSpPr>
          <p:cNvPr id="36" name="Text Box 87"/>
          <p:cNvSpPr txBox="1">
            <a:spLocks noChangeArrowheads="1"/>
          </p:cNvSpPr>
          <p:nvPr/>
        </p:nvSpPr>
        <p:spPr bwMode="auto">
          <a:xfrm>
            <a:off x="809596" y="5143512"/>
            <a:ext cx="87154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Preparación de software y análisis (meses…)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sym typeface="Symbol" charset="2"/>
              </a:rPr>
              <a:t> Publicación de artículos y presentación en conferencias</a:t>
            </a:r>
          </a:p>
        </p:txBody>
      </p:sp>
      <p:sp>
        <p:nvSpPr>
          <p:cNvPr id="45078" name="AutoShape 22" descr="http://geant4.fnal.gov/hadronic_validation/validation_plots/thin_target/hadronic/high_energy/na22/NA22_Al_FT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6" name="25 Grupo"/>
          <p:cNvGrpSpPr/>
          <p:nvPr/>
        </p:nvGrpSpPr>
        <p:grpSpPr>
          <a:xfrm>
            <a:off x="309529" y="1071546"/>
            <a:ext cx="9215502" cy="4929220"/>
            <a:chOff x="309529" y="925940"/>
            <a:chExt cx="9215502" cy="4929220"/>
          </a:xfrm>
        </p:grpSpPr>
        <p:grpSp>
          <p:nvGrpSpPr>
            <p:cNvPr id="4" name="52 Grupo"/>
            <p:cNvGrpSpPr/>
            <p:nvPr/>
          </p:nvGrpSpPr>
          <p:grpSpPr>
            <a:xfrm>
              <a:off x="309529" y="925940"/>
              <a:ext cx="8715437" cy="3429024"/>
              <a:chOff x="309529" y="4000504"/>
              <a:chExt cx="8715437" cy="3429024"/>
            </a:xfrm>
          </p:grpSpPr>
          <p:pic>
            <p:nvPicPr>
              <p:cNvPr id="45068" name="Picture 12" descr="The University of Liverpool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9529" y="4000504"/>
                <a:ext cx="3223693" cy="3429024"/>
              </a:xfrm>
              <a:prstGeom prst="rect">
                <a:avLst/>
              </a:prstGeom>
              <a:noFill/>
            </p:spPr>
          </p:pic>
          <p:pic>
            <p:nvPicPr>
              <p:cNvPr id="45066" name="Picture 10" descr="http://www.armenianweekly.com/wp-content/uploads/2010/04/Cover-sheet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6381760" y="4000504"/>
                <a:ext cx="2643206" cy="3142796"/>
              </a:xfrm>
              <a:prstGeom prst="rect">
                <a:avLst/>
              </a:prstGeom>
              <a:noFill/>
            </p:spPr>
          </p:pic>
          <p:pic>
            <p:nvPicPr>
              <p:cNvPr id="45085" name="Picture 29" descr="http://nuclear.ucdavis.edu/~e895/DNP99/dedx_fit.gi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 l="2451" t="17993" r="11764" b="18560"/>
              <a:stretch>
                <a:fillRect/>
              </a:stretch>
            </p:blipFill>
            <p:spPr bwMode="auto">
              <a:xfrm>
                <a:off x="3205288" y="4000504"/>
                <a:ext cx="3176472" cy="3429024"/>
              </a:xfrm>
              <a:prstGeom prst="rect">
                <a:avLst/>
              </a:prstGeom>
              <a:noFill/>
            </p:spPr>
          </p:pic>
        </p:grpSp>
        <p:pic>
          <p:nvPicPr>
            <p:cNvPr id="3076" name="Picture 4" descr="http://161.111.23.177/nupecc2010/gallery/speakers/P1000218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99752" y="3729881"/>
              <a:ext cx="2428890" cy="1821668"/>
            </a:xfrm>
            <a:prstGeom prst="rect">
              <a:avLst/>
            </a:prstGeom>
            <a:noFill/>
          </p:spPr>
        </p:pic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D503E-95A1-1C49-BEC1-E6D3C3C86238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1488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600" dirty="0" smtClean="0"/>
              <a:t>   Etapas en la investigación en  F. N. Experimental</a:t>
            </a: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523844" y="957188"/>
            <a:ext cx="7643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1) Propuesta y Preparación del experimento ‘en casa’</a:t>
            </a:r>
            <a:endParaRPr lang="es-ES" sz="2000" dirty="0">
              <a:sym typeface="Symbol" charset="2"/>
            </a:endParaRPr>
          </a:p>
        </p:txBody>
      </p:sp>
      <p:sp>
        <p:nvSpPr>
          <p:cNvPr id="32" name="Text Box 87"/>
          <p:cNvSpPr txBox="1">
            <a:spLocks noChangeArrowheads="1"/>
          </p:cNvSpPr>
          <p:nvPr/>
        </p:nvSpPr>
        <p:spPr bwMode="auto">
          <a:xfrm>
            <a:off x="490550" y="2786058"/>
            <a:ext cx="624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2) Realización del experimento</a:t>
            </a:r>
            <a:endParaRPr lang="es-ES" sz="2000" dirty="0">
              <a:sym typeface="Symbol" charset="2"/>
            </a:endParaRPr>
          </a:p>
        </p:txBody>
      </p:sp>
      <p:sp>
        <p:nvSpPr>
          <p:cNvPr id="33" name="Text Box 87"/>
          <p:cNvSpPr txBox="1">
            <a:spLocks noChangeArrowheads="1"/>
          </p:cNvSpPr>
          <p:nvPr/>
        </p:nvSpPr>
        <p:spPr bwMode="auto">
          <a:xfrm>
            <a:off x="490550" y="4714884"/>
            <a:ext cx="624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s-ES" sz="2000" dirty="0" smtClean="0">
                <a:solidFill>
                  <a:srgbClr val="CC0000"/>
                </a:solidFill>
              </a:rPr>
              <a:t>3) Análisis de datos y divulgación de los resultados</a:t>
            </a:r>
            <a:endParaRPr lang="es-ES" sz="2000" dirty="0">
              <a:sym typeface="Symbol" charset="2"/>
            </a:endParaRP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809596" y="1357298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Symbol" charset="2"/>
              </a:rPr>
              <a:t> Interés físico y viabilidad </a:t>
            </a:r>
            <a:r>
              <a:rPr lang="es-ES" sz="2000" dirty="0" smtClean="0">
                <a:latin typeface="Arial"/>
                <a:cs typeface="Arial"/>
                <a:sym typeface="Symbol" charset="2"/>
              </a:rPr>
              <a:t>→ </a:t>
            </a:r>
            <a:r>
              <a:rPr lang="es-ES" sz="20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sym typeface="Symbol" charset="2"/>
              </a:rPr>
              <a:t>Defensa ante un comité científico.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Symbol" charset="2"/>
              </a:rPr>
              <a:t> Simulaciones Monte Carlo del experimento, detectores …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Symbol" charset="2"/>
              </a:rPr>
              <a:t> Preparación de detectores, electrónica, sistemas de adquisición …</a:t>
            </a:r>
          </a:p>
        </p:txBody>
      </p:sp>
      <p:sp>
        <p:nvSpPr>
          <p:cNvPr id="35" name="Text Box 87"/>
          <p:cNvSpPr txBox="1">
            <a:spLocks noChangeArrowheads="1"/>
          </p:cNvSpPr>
          <p:nvPr/>
        </p:nvSpPr>
        <p:spPr bwMode="auto">
          <a:xfrm>
            <a:off x="809596" y="3214686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sym typeface="Symbol" charset="2"/>
              </a:rPr>
              <a:t> Traslado de material al laboratorio correspondiente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sym typeface="Symbol" charset="2"/>
              </a:rPr>
              <a:t> Montaje experimental (1 semana… 4 meses… años… )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sym typeface="Symbol" charset="2"/>
              </a:rPr>
              <a:t> Medida con haz (1 semana)</a:t>
            </a:r>
          </a:p>
        </p:txBody>
      </p:sp>
      <p:sp>
        <p:nvSpPr>
          <p:cNvPr id="36" name="Text Box 87"/>
          <p:cNvSpPr txBox="1">
            <a:spLocks noChangeArrowheads="1"/>
          </p:cNvSpPr>
          <p:nvPr/>
        </p:nvSpPr>
        <p:spPr bwMode="auto">
          <a:xfrm>
            <a:off x="809596" y="5143512"/>
            <a:ext cx="87154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Symbol" charset="2"/>
              </a:rPr>
              <a:t> Preparación de software y análisis (meses…)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s-ES" sz="20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Symbol" charset="2"/>
              </a:rPr>
              <a:t> Publicación de artículos </a:t>
            </a:r>
            <a:r>
              <a:rPr lang="es-ES" sz="2000" dirty="0" smtClean="0">
                <a:effectLst/>
                <a:sym typeface="Symbol" charset="2"/>
              </a:rPr>
              <a:t>y </a:t>
            </a:r>
            <a:r>
              <a:rPr lang="es-ES" sz="20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sym typeface="Symbol" charset="2"/>
              </a:rPr>
              <a:t>presentación en conferencias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79444-6A3E-A142-A7A3-9FFD9D431496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141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dirty="0" smtClean="0"/>
              <a:t>Grandes Instalaciones en Europa</a:t>
            </a:r>
          </a:p>
        </p:txBody>
      </p:sp>
      <p:pic>
        <p:nvPicPr>
          <p:cNvPr id="44037" name="Picture 3" descr="fig4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0755"/>
          <a:stretch>
            <a:fillRect/>
          </a:stretch>
        </p:blipFill>
        <p:spPr bwMode="auto">
          <a:xfrm>
            <a:off x="533400" y="914400"/>
            <a:ext cx="54102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41" name="Group 18"/>
          <p:cNvGrpSpPr>
            <a:grpSpLocks/>
          </p:cNvGrpSpPr>
          <p:nvPr/>
        </p:nvGrpSpPr>
        <p:grpSpPr bwMode="auto">
          <a:xfrm>
            <a:off x="2452670" y="571480"/>
            <a:ext cx="7381875" cy="4905376"/>
            <a:chOff x="1488" y="432"/>
            <a:chExt cx="4650" cy="3090"/>
          </a:xfrm>
        </p:grpSpPr>
        <p:sp>
          <p:nvSpPr>
            <p:cNvPr id="44043" name="Text Box 11"/>
            <p:cNvSpPr txBox="1">
              <a:spLocks noChangeArrowheads="1"/>
            </p:cNvSpPr>
            <p:nvPr/>
          </p:nvSpPr>
          <p:spPr bwMode="auto">
            <a:xfrm>
              <a:off x="3648" y="672"/>
              <a:ext cx="2490" cy="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FontTx/>
                <a:buChar char="-"/>
              </a:pPr>
              <a:r>
                <a:rPr lang="es-ES" sz="2400" dirty="0" smtClean="0"/>
                <a:t> En España: ALBA, CMAM y CNA (no aceleran haces radioactivos)</a:t>
              </a:r>
            </a:p>
            <a:p>
              <a:pPr algn="l">
                <a:spcBef>
                  <a:spcPct val="50000"/>
                </a:spcBef>
                <a:buFontTx/>
                <a:buChar char="-"/>
              </a:pPr>
              <a:endParaRPr lang="es-ES" sz="2400" dirty="0" smtClean="0"/>
            </a:p>
            <a:p>
              <a:pPr algn="l">
                <a:spcBef>
                  <a:spcPct val="50000"/>
                </a:spcBef>
                <a:buFontTx/>
                <a:buChar char="-"/>
              </a:pPr>
              <a:r>
                <a:rPr lang="es-ES" sz="2400" dirty="0" smtClean="0"/>
                <a:t> Instalaciones de haces radioactivos en Europa: CERN, GSI, GANIL…</a:t>
              </a:r>
            </a:p>
            <a:p>
              <a:pPr algn="l">
                <a:spcBef>
                  <a:spcPct val="50000"/>
                </a:spcBef>
                <a:buFontTx/>
                <a:buChar char="-"/>
              </a:pPr>
              <a:endParaRPr lang="es-ES" sz="2400" dirty="0" smtClean="0"/>
            </a:p>
            <a:p>
              <a:pPr algn="l">
                <a:spcBef>
                  <a:spcPct val="50000"/>
                </a:spcBef>
                <a:buFontTx/>
                <a:buChar char="-"/>
              </a:pPr>
              <a:r>
                <a:rPr lang="es-ES" sz="2400" dirty="0" smtClean="0"/>
                <a:t> En otros continentes: TRIUMF, MSU, RIKEN…</a:t>
              </a:r>
              <a:endParaRPr lang="es-ES" dirty="0"/>
            </a:p>
          </p:txBody>
        </p:sp>
        <p:grpSp>
          <p:nvGrpSpPr>
            <p:cNvPr id="44044" name="Group 17"/>
            <p:cNvGrpSpPr>
              <a:grpSpLocks/>
            </p:cNvGrpSpPr>
            <p:nvPr/>
          </p:nvGrpSpPr>
          <p:grpSpPr bwMode="auto">
            <a:xfrm>
              <a:off x="1488" y="432"/>
              <a:ext cx="4512" cy="2400"/>
              <a:chOff x="1488" y="432"/>
              <a:chExt cx="4512" cy="2400"/>
            </a:xfrm>
          </p:grpSpPr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4032" y="624"/>
                <a:ext cx="1968" cy="2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44046" name="Group 16"/>
              <p:cNvGrpSpPr>
                <a:grpSpLocks/>
              </p:cNvGrpSpPr>
              <p:nvPr/>
            </p:nvGrpSpPr>
            <p:grpSpPr bwMode="auto">
              <a:xfrm>
                <a:off x="1488" y="432"/>
                <a:ext cx="912" cy="480"/>
                <a:chOff x="1488" y="432"/>
                <a:chExt cx="912" cy="480"/>
              </a:xfrm>
            </p:grpSpPr>
            <p:sp>
              <p:nvSpPr>
                <p:cNvPr id="44047" name="Oval 13"/>
                <p:cNvSpPr>
                  <a:spLocks noChangeArrowheads="1"/>
                </p:cNvSpPr>
                <p:nvPr/>
              </p:nvSpPr>
              <p:spPr bwMode="auto">
                <a:xfrm>
                  <a:off x="1488" y="432"/>
                  <a:ext cx="912" cy="28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44048" name="Rectangle 14"/>
                <p:cNvSpPr>
                  <a:spLocks noChangeArrowheads="1"/>
                </p:cNvSpPr>
                <p:nvPr/>
              </p:nvSpPr>
              <p:spPr bwMode="auto">
                <a:xfrm>
                  <a:off x="1728" y="528"/>
                  <a:ext cx="432" cy="9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FAIR(2017)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049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776" y="624"/>
                  <a:ext cx="48" cy="288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8B039F-3155-DA47-8700-511D819E5F5F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956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 dirty="0" smtClean="0"/>
              <a:t>Grandes Instalaciones en Europa</a:t>
            </a:r>
          </a:p>
        </p:txBody>
      </p:sp>
      <p:pic>
        <p:nvPicPr>
          <p:cNvPr id="44037" name="Picture 3" descr="fig4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0755"/>
          <a:stretch>
            <a:fillRect/>
          </a:stretch>
        </p:blipFill>
        <p:spPr bwMode="auto">
          <a:xfrm>
            <a:off x="533400" y="914400"/>
            <a:ext cx="54102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44" name="Group 17"/>
          <p:cNvGrpSpPr>
            <a:grpSpLocks/>
          </p:cNvGrpSpPr>
          <p:nvPr/>
        </p:nvGrpSpPr>
        <p:grpSpPr bwMode="auto">
          <a:xfrm>
            <a:off x="2452670" y="571480"/>
            <a:ext cx="7162800" cy="3810001"/>
            <a:chOff x="1488" y="432"/>
            <a:chExt cx="4512" cy="2400"/>
          </a:xfrm>
        </p:grpSpPr>
        <p:sp>
          <p:nvSpPr>
            <p:cNvPr id="44045" name="Rectangle 10"/>
            <p:cNvSpPr>
              <a:spLocks noChangeArrowheads="1"/>
            </p:cNvSpPr>
            <p:nvPr/>
          </p:nvSpPr>
          <p:spPr bwMode="auto">
            <a:xfrm>
              <a:off x="4032" y="624"/>
              <a:ext cx="1968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44046" name="Group 16"/>
            <p:cNvGrpSpPr>
              <a:grpSpLocks/>
            </p:cNvGrpSpPr>
            <p:nvPr/>
          </p:nvGrpSpPr>
          <p:grpSpPr bwMode="auto">
            <a:xfrm>
              <a:off x="1488" y="432"/>
              <a:ext cx="912" cy="480"/>
              <a:chOff x="1488" y="432"/>
              <a:chExt cx="912" cy="480"/>
            </a:xfrm>
          </p:grpSpPr>
          <p:sp>
            <p:nvSpPr>
              <p:cNvPr id="44047" name="Oval 13"/>
              <p:cNvSpPr>
                <a:spLocks noChangeArrowheads="1"/>
              </p:cNvSpPr>
              <p:nvPr/>
            </p:nvSpPr>
            <p:spPr bwMode="auto">
              <a:xfrm>
                <a:off x="1488" y="432"/>
                <a:ext cx="912" cy="28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4048" name="Rectangle 14"/>
              <p:cNvSpPr>
                <a:spLocks noChangeArrowheads="1"/>
              </p:cNvSpPr>
              <p:nvPr/>
            </p:nvSpPr>
            <p:spPr bwMode="auto">
              <a:xfrm>
                <a:off x="1728" y="528"/>
                <a:ext cx="432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s-ES" dirty="0" smtClean="0">
                    <a:solidFill>
                      <a:schemeClr val="bg1"/>
                    </a:solidFill>
                  </a:rPr>
                  <a:t>FAIR(2017)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049" name="Line 12"/>
              <p:cNvSpPr>
                <a:spLocks noChangeShapeType="1"/>
              </p:cNvSpPr>
              <p:nvPr/>
            </p:nvSpPr>
            <p:spPr bwMode="auto">
              <a:xfrm flipV="1">
                <a:off x="1776" y="624"/>
                <a:ext cx="48" cy="288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096000" y="1066800"/>
            <a:ext cx="360952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dirty="0"/>
              <a:t>Sin grandes inversiones en desarrollo y mejora de </a:t>
            </a:r>
            <a:r>
              <a:rPr lang="es-ES" b="1" dirty="0" smtClean="0"/>
              <a:t>aceleradores </a:t>
            </a:r>
            <a:r>
              <a:rPr lang="es-ES" dirty="0" smtClean="0"/>
              <a:t>y </a:t>
            </a:r>
            <a:r>
              <a:rPr lang="es-ES" b="1" dirty="0"/>
              <a:t>detectores </a:t>
            </a:r>
          </a:p>
          <a:p>
            <a:pPr algn="l" eaLnBrk="1" hangingPunct="1">
              <a:spcBef>
                <a:spcPct val="50000"/>
              </a:spcBef>
            </a:pPr>
            <a:r>
              <a:rPr lang="es-ES" dirty="0">
                <a:sym typeface="Symbol" charset="0"/>
              </a:rPr>
              <a:t> </a:t>
            </a:r>
            <a:r>
              <a:rPr lang="es-ES" b="1" dirty="0"/>
              <a:t>El avance será muy difícil</a:t>
            </a:r>
            <a:endParaRPr lang="es-ES" sz="1800" dirty="0"/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5943600" y="4005188"/>
            <a:ext cx="3962400" cy="2260600"/>
            <a:chOff x="3744" y="2552"/>
            <a:chExt cx="2496" cy="1424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3936" y="2552"/>
              <a:ext cx="2304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s-ES" sz="3200" b="1" dirty="0" smtClean="0">
                  <a:solidFill>
                    <a:srgbClr val="FF0000"/>
                  </a:solidFill>
                </a:rPr>
                <a:t>¡Gracias </a:t>
              </a:r>
              <a:r>
                <a:rPr lang="es-ES" sz="3200" b="1" dirty="0">
                  <a:solidFill>
                    <a:srgbClr val="FF0000"/>
                  </a:solidFill>
                </a:rPr>
                <a:t>por vuestra atención!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744" y="3312"/>
              <a:ext cx="2496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800" dirty="0"/>
                <a:t>3w.nobel.se/</a:t>
              </a:r>
              <a:r>
                <a:rPr lang="es-ES" sz="1800" dirty="0" err="1"/>
                <a:t>physics</a:t>
              </a:r>
              <a:r>
                <a:rPr lang="es-ES" sz="1800" dirty="0"/>
                <a:t>/</a:t>
              </a:r>
              <a:r>
                <a:rPr lang="es-ES" sz="1800" dirty="0" err="1"/>
                <a:t>laureates</a:t>
              </a:r>
              <a:r>
                <a:rPr lang="es-ES" sz="1800" dirty="0"/>
                <a:t>/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s-ES" sz="1800" dirty="0"/>
                <a:t>3w.nobel.se/</a:t>
              </a:r>
              <a:r>
                <a:rPr lang="es-ES" sz="1800" dirty="0" err="1"/>
                <a:t>physics</a:t>
              </a:r>
              <a:r>
                <a:rPr lang="es-ES" sz="1800" dirty="0"/>
                <a:t>/</a:t>
              </a:r>
              <a:r>
                <a:rPr lang="es-ES" sz="1800" dirty="0" err="1"/>
                <a:t>educational</a:t>
              </a:r>
              <a:r>
                <a:rPr lang="es-ES" sz="1800" dirty="0"/>
                <a:t>/</a:t>
              </a:r>
              <a:r>
                <a:rPr lang="es-ES" sz="1800" dirty="0" err="1"/>
                <a:t>index.html</a:t>
              </a:r>
              <a:endParaRPr lang="es-ES" sz="1800" dirty="0"/>
            </a:p>
          </p:txBody>
        </p: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10893-2511-2D43-AE23-7C6E0029C485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054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latin typeface="Comic Sans MS" charset="0"/>
              </a:rPr>
              <a:t>Informe  2008 Red Eléctrica Española</a:t>
            </a:r>
          </a:p>
        </p:txBody>
      </p:sp>
      <p:sp>
        <p:nvSpPr>
          <p:cNvPr id="44034" name="3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C5AA9A4-5466-2644-A4A4-8662C8F3E4AE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44035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928688"/>
            <a:ext cx="40989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938" y="1000125"/>
            <a:ext cx="35242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488" y="3937000"/>
            <a:ext cx="5151437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3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5F9A662-8F91-D541-A016-F14A74CF24C7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45058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50"/>
            <a:ext cx="8420100" cy="685800"/>
          </a:xfrm>
        </p:spPr>
        <p:txBody>
          <a:bodyPr/>
          <a:lstStyle/>
          <a:p>
            <a:pPr eaLnBrk="1" hangingPunct="1"/>
            <a:r>
              <a:rPr lang="en-US">
                <a:latin typeface="Comic Sans MS" charset="0"/>
              </a:rPr>
              <a:t>Abastecimiento energético U.E.</a:t>
            </a:r>
          </a:p>
        </p:txBody>
      </p:sp>
      <p:pic>
        <p:nvPicPr>
          <p:cNvPr id="4506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588" y="692150"/>
            <a:ext cx="9472612" cy="5761038"/>
          </a:xfr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3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4DBFB98-8A88-0C43-9F81-F54BCD471C12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46082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r>
              <a:rPr lang="en-US">
                <a:latin typeface="Comic Sans MS" charset="0"/>
              </a:rPr>
              <a:t>Coste de producción de luz en euros por kWh</a:t>
            </a:r>
          </a:p>
        </p:txBody>
      </p:sp>
      <p:pic>
        <p:nvPicPr>
          <p:cNvPr id="4608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1285875"/>
            <a:ext cx="9359900" cy="4505325"/>
          </a:xfr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3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ED7FF69-7455-3447-B7E8-F7DB5029F869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47106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604838" y="0"/>
            <a:ext cx="8420100" cy="685800"/>
          </a:xfrm>
        </p:spPr>
        <p:txBody>
          <a:bodyPr/>
          <a:lstStyle/>
          <a:p>
            <a:pPr eaLnBrk="1" hangingPunct="1"/>
            <a:r>
              <a:rPr lang="es-ES" sz="2400">
                <a:latin typeface="Comic Sans MS" charset="0"/>
              </a:rPr>
              <a:t>Incremento de Producción de Energía Eólica en España</a:t>
            </a:r>
          </a:p>
        </p:txBody>
      </p:sp>
      <p:graphicFrame>
        <p:nvGraphicFramePr>
          <p:cNvPr id="6" name="1 Gráfico"/>
          <p:cNvGraphicFramePr/>
          <p:nvPr/>
        </p:nvGraphicFramePr>
        <p:xfrm>
          <a:off x="1029652" y="1046798"/>
          <a:ext cx="7846695" cy="4764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latin typeface="Comic Sans MS" charset="0"/>
              </a:rPr>
              <a:t>Consumo puntual de Electricidad (8/11/2009)</a:t>
            </a:r>
          </a:p>
        </p:txBody>
      </p:sp>
      <p:sp>
        <p:nvSpPr>
          <p:cNvPr id="48130" name="3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F3F9A4E-E3B4-F147-B615-7A9FF2C6EB02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48131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graphicFrame>
        <p:nvGraphicFramePr>
          <p:cNvPr id="6" name="1 Gráfico"/>
          <p:cNvGraphicFramePr/>
          <p:nvPr/>
        </p:nvGraphicFramePr>
        <p:xfrm>
          <a:off x="1177289" y="1133475"/>
          <a:ext cx="7551421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3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6334FAC-E5E2-074D-84BF-39B3D7F2251A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49154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Descubrimiento del electrón</a:t>
            </a:r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0" y="914400"/>
            <a:ext cx="967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lvl="1" algn="l"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s-ES" sz="2000"/>
              <a:t>Perrin había demostrado que los rayos catódicos (ondas) iban acompañados de carga (partículas)</a:t>
            </a:r>
          </a:p>
        </p:txBody>
      </p:sp>
      <p:sp>
        <p:nvSpPr>
          <p:cNvPr id="49157" name="AutoShape 4"/>
          <p:cNvSpPr>
            <a:spLocks noChangeArrowheads="1"/>
          </p:cNvSpPr>
          <p:nvPr/>
        </p:nvSpPr>
        <p:spPr bwMode="auto">
          <a:xfrm>
            <a:off x="3352800" y="6918325"/>
            <a:ext cx="762000" cy="76200"/>
          </a:xfrm>
          <a:prstGeom prst="rightArrow">
            <a:avLst>
              <a:gd name="adj1" fmla="val 50000"/>
              <a:gd name="adj2" fmla="val 2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es-ES" sz="2400">
              <a:solidFill>
                <a:schemeClr val="folHlink"/>
              </a:solidFill>
              <a:latin typeface="Times New Roman" charset="0"/>
            </a:endParaRPr>
          </a:p>
        </p:txBody>
      </p:sp>
      <p:pic>
        <p:nvPicPr>
          <p:cNvPr id="49158" name="Picture 5" descr="Fig3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752600"/>
            <a:ext cx="2092325" cy="3048000"/>
          </a:xfrm>
          <a:noFill/>
        </p:spPr>
      </p:pic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609600" y="4800600"/>
            <a:ext cx="1981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sz="2000">
                <a:solidFill>
                  <a:srgbClr val="CC0000"/>
                </a:solidFill>
              </a:rPr>
              <a:t>J.J. Thomson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sz="2000">
                <a:solidFill>
                  <a:srgbClr val="CC0000"/>
                </a:solidFill>
              </a:rPr>
              <a:t>  P. Nobel 1906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29000" y="1600200"/>
            <a:ext cx="5943600" cy="4135438"/>
            <a:chOff x="2160" y="1440"/>
            <a:chExt cx="3744" cy="2605"/>
          </a:xfrm>
        </p:grpSpPr>
        <p:grpSp>
          <p:nvGrpSpPr>
            <p:cNvPr id="49165" name="Group 8"/>
            <p:cNvGrpSpPr>
              <a:grpSpLocks/>
            </p:cNvGrpSpPr>
            <p:nvPr/>
          </p:nvGrpSpPr>
          <p:grpSpPr bwMode="auto">
            <a:xfrm>
              <a:off x="2352" y="1440"/>
              <a:ext cx="3552" cy="2605"/>
              <a:chOff x="2352" y="1440"/>
              <a:chExt cx="3552" cy="2605"/>
            </a:xfrm>
          </p:grpSpPr>
          <p:pic>
            <p:nvPicPr>
              <p:cNvPr id="49167" name="Picture 9" descr="02-03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1440"/>
                <a:ext cx="2400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68" name="Text Box 10"/>
              <p:cNvSpPr txBox="1">
                <a:spLocks noChangeArrowheads="1"/>
              </p:cNvSpPr>
              <p:nvPr/>
            </p:nvSpPr>
            <p:spPr bwMode="auto">
              <a:xfrm>
                <a:off x="2352" y="2688"/>
                <a:ext cx="3552" cy="1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  <a:buFont typeface="Wingdings" charset="0"/>
                  <a:buChar char="ü"/>
                </a:pPr>
                <a:r>
                  <a:rPr lang="es-ES" sz="1800">
                    <a:solidFill>
                      <a:schemeClr val="accent2"/>
                    </a:solidFill>
                  </a:rPr>
                  <a:t>Poniendo unas rendijas descubrió que sólo </a:t>
                </a:r>
                <a:r>
                  <a:rPr lang="es-ES" sz="1800">
                    <a:solidFill>
                      <a:srgbClr val="CC0000"/>
                    </a:solidFill>
                  </a:rPr>
                  <a:t>se recogía carga</a:t>
                </a:r>
                <a:r>
                  <a:rPr lang="es-ES" sz="1800">
                    <a:solidFill>
                      <a:schemeClr val="accent2"/>
                    </a:solidFill>
                  </a:rPr>
                  <a:t> si el haz pasaba por las rendijas</a:t>
                </a:r>
              </a:p>
              <a:p>
                <a:pPr algn="l" eaLnBrk="1" hangingPunct="1">
                  <a:spcBef>
                    <a:spcPct val="50000"/>
                  </a:spcBef>
                  <a:buFont typeface="Wingdings" charset="0"/>
                  <a:buChar char="ü"/>
                </a:pPr>
                <a:r>
                  <a:rPr lang="es-ES" sz="1800">
                    <a:solidFill>
                      <a:schemeClr val="accent2"/>
                    </a:solidFill>
                  </a:rPr>
                  <a:t>Al hacer vacío encontró que </a:t>
                </a:r>
                <a:r>
                  <a:rPr lang="es-ES" sz="1800">
                    <a:solidFill>
                      <a:srgbClr val="CC0000"/>
                    </a:solidFill>
                  </a:rPr>
                  <a:t>se curvaban</a:t>
                </a:r>
                <a:r>
                  <a:rPr lang="es-ES" sz="1800">
                    <a:solidFill>
                      <a:schemeClr val="accent2"/>
                    </a:solidFill>
                  </a:rPr>
                  <a:t> en presencia de campo eléctrico</a:t>
                </a:r>
              </a:p>
              <a:p>
                <a:pPr algn="l" eaLnBrk="1" hangingPunct="1">
                  <a:spcBef>
                    <a:spcPct val="50000"/>
                  </a:spcBef>
                  <a:buFont typeface="Wingdings" charset="0"/>
                  <a:buChar char="ü"/>
                </a:pPr>
                <a:r>
                  <a:rPr lang="es-ES" sz="1800">
                    <a:solidFill>
                      <a:schemeClr val="accent2"/>
                    </a:solidFill>
                  </a:rPr>
                  <a:t>Midió cómo </a:t>
                </a:r>
                <a:r>
                  <a:rPr lang="es-ES" sz="1800">
                    <a:solidFill>
                      <a:srgbClr val="CC0000"/>
                    </a:solidFill>
                  </a:rPr>
                  <a:t>se desviaban</a:t>
                </a:r>
                <a:r>
                  <a:rPr lang="es-ES" sz="1800">
                    <a:solidFill>
                      <a:schemeClr val="accent2"/>
                    </a:solidFill>
                  </a:rPr>
                  <a:t> en campo magnético</a:t>
                </a:r>
              </a:p>
              <a:p>
                <a:pPr lvl="1" algn="l" eaLnBrk="1" hangingPunct="1">
                  <a:spcBef>
                    <a:spcPct val="50000"/>
                  </a:spcBef>
                </a:pPr>
                <a:r>
                  <a:rPr lang="es-ES" sz="1800">
                    <a:solidFill>
                      <a:schemeClr val="accent2"/>
                    </a:solidFill>
                  </a:rPr>
                  <a:t>      </a:t>
                </a:r>
                <a:r>
                  <a:rPr lang="es-ES" sz="1800" b="1">
                    <a:solidFill>
                      <a:schemeClr val="accent2"/>
                    </a:solidFill>
                  </a:rPr>
                  <a:t>m</a:t>
                </a:r>
                <a:r>
                  <a:rPr lang="es-ES" sz="2000" b="1" baseline="-25000">
                    <a:solidFill>
                      <a:schemeClr val="accent2"/>
                    </a:solidFill>
                  </a:rPr>
                  <a:t>e</a:t>
                </a:r>
                <a:r>
                  <a:rPr lang="es-ES" sz="1800" b="1">
                    <a:solidFill>
                      <a:schemeClr val="accent2"/>
                    </a:solidFill>
                  </a:rPr>
                  <a:t> </a:t>
                </a:r>
                <a:r>
                  <a:rPr lang="es-ES" sz="1800" b="1" baseline="-25000">
                    <a:solidFill>
                      <a:schemeClr val="accent2"/>
                    </a:solidFill>
                    <a:sym typeface="Symbol" charset="0"/>
                  </a:rPr>
                  <a:t> </a:t>
                </a:r>
                <a:r>
                  <a:rPr lang="es-ES" sz="1800" b="1">
                    <a:solidFill>
                      <a:schemeClr val="accent2"/>
                    </a:solidFill>
                    <a:sym typeface="Symbol" charset="0"/>
                  </a:rPr>
                  <a:t>aprox 1/1000 m</a:t>
                </a:r>
                <a:r>
                  <a:rPr lang="es-ES" sz="1800" b="1" baseline="-25000">
                    <a:solidFill>
                      <a:schemeClr val="accent2"/>
                    </a:solidFill>
                    <a:sym typeface="Symbol" charset="0"/>
                  </a:rPr>
                  <a:t>H</a:t>
                </a:r>
                <a:endParaRPr lang="es-ES" sz="1800" b="1" baseline="-250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49166" name="Text Box 11"/>
            <p:cNvSpPr txBox="1">
              <a:spLocks noChangeArrowheads="1"/>
            </p:cNvSpPr>
            <p:nvPr/>
          </p:nvSpPr>
          <p:spPr bwMode="auto">
            <a:xfrm>
              <a:off x="2160" y="1968"/>
              <a:ext cx="6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s-ES" sz="2000">
                  <a:solidFill>
                    <a:srgbClr val="FF0000"/>
                  </a:solidFill>
                </a:rPr>
                <a:t>1895</a:t>
              </a:r>
            </a:p>
          </p:txBody>
        </p:sp>
      </p:grpSp>
      <p:sp>
        <p:nvSpPr>
          <p:cNvPr id="49161" name="AutoShape 12"/>
          <p:cNvSpPr>
            <a:spLocks noChangeArrowheads="1"/>
          </p:cNvSpPr>
          <p:nvPr/>
        </p:nvSpPr>
        <p:spPr bwMode="auto">
          <a:xfrm>
            <a:off x="3124200" y="5943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6200" y="5730875"/>
            <a:ext cx="9525000" cy="822325"/>
            <a:chOff x="48" y="3610"/>
            <a:chExt cx="6000" cy="518"/>
          </a:xfrm>
        </p:grpSpPr>
        <p:sp>
          <p:nvSpPr>
            <p:cNvPr id="49163" name="Text Box 14"/>
            <p:cNvSpPr txBox="1">
              <a:spLocks noChangeArrowheads="1"/>
            </p:cNvSpPr>
            <p:nvPr/>
          </p:nvSpPr>
          <p:spPr bwMode="auto">
            <a:xfrm>
              <a:off x="48" y="3610"/>
              <a:ext cx="600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lvl="1" algn="l" eaLnBrk="1" hangingPunct="1">
                <a:spcBef>
                  <a:spcPct val="50000"/>
                </a:spcBef>
                <a:buFont typeface="Wingdings" charset="0"/>
                <a:buChar char="Ø"/>
              </a:pPr>
              <a:r>
                <a:rPr lang="es-ES" sz="2000">
                  <a:solidFill>
                    <a:schemeClr val="accent2"/>
                  </a:solidFill>
                </a:rPr>
                <a:t> </a:t>
              </a:r>
              <a:r>
                <a:rPr lang="es-ES">
                  <a:solidFill>
                    <a:schemeClr val="accent2"/>
                  </a:solidFill>
                </a:rPr>
                <a:t>Los  rayos catódicos               materia en un nuevo estado</a:t>
              </a:r>
              <a:endParaRPr lang="es-ES">
                <a:latin typeface="Times New Roman" charset="0"/>
              </a:endParaRP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§"/>
              </a:pPr>
              <a:endParaRPr lang="es-ES"/>
            </a:p>
          </p:txBody>
        </p:sp>
        <p:sp>
          <p:nvSpPr>
            <p:cNvPr id="49164" name="AutoShape 15"/>
            <p:cNvSpPr>
              <a:spLocks noChangeArrowheads="1"/>
            </p:cNvSpPr>
            <p:nvPr/>
          </p:nvSpPr>
          <p:spPr bwMode="auto">
            <a:xfrm>
              <a:off x="2544" y="3696"/>
              <a:ext cx="456" cy="160"/>
            </a:xfrm>
            <a:prstGeom prst="leftRightArrow">
              <a:avLst>
                <a:gd name="adj1" fmla="val 50000"/>
                <a:gd name="adj2" fmla="val 570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Terrestre</a:t>
            </a:r>
            <a:endParaRPr lang="en-US" dirty="0">
              <a:latin typeface="Comic Sans MS" charset="0"/>
            </a:endParaRPr>
          </a:p>
        </p:txBody>
      </p:sp>
      <p:pic>
        <p:nvPicPr>
          <p:cNvPr id="57346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1270000"/>
            <a:ext cx="38989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38" y="1270000"/>
            <a:ext cx="38989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1A07BC-245E-7B4A-BACB-A8777B08BBD4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3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685AE46-330D-AD44-ADAC-23C95E3826A9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50178" name="4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-26988"/>
            <a:ext cx="8420100" cy="685801"/>
          </a:xfrm>
        </p:spPr>
        <p:txBody>
          <a:bodyPr/>
          <a:lstStyle/>
          <a:p>
            <a:r>
              <a:rPr lang="en-US">
                <a:latin typeface="Comic Sans MS" charset="0"/>
              </a:rPr>
              <a:t>Centrales Nucleares en Europa</a:t>
            </a:r>
          </a:p>
        </p:txBody>
      </p:sp>
      <p:pic>
        <p:nvPicPr>
          <p:cNvPr id="5018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143000"/>
            <a:ext cx="8915400" cy="5094288"/>
          </a:xfr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2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87E4F04-DA8E-4642-B116-F040CE788E5F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28674" name="3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¿Cómo obtener la información completa ?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867400" y="1828800"/>
            <a:ext cx="1300163" cy="61595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sv-SE" sz="1400">
                <a:latin typeface="Times New Roman" charset="0"/>
              </a:rPr>
              <a:t>Spin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sz="1400">
                <a:latin typeface="Times New Roman" charset="0"/>
              </a:rPr>
              <a:t>Momentos </a:t>
            </a:r>
            <a:r>
              <a:rPr lang="sv-SE" sz="1400">
                <a:latin typeface="Times New Roman" charset="0"/>
                <a:sym typeface="Symbol" charset="0"/>
              </a:rPr>
              <a:t>,Q</a:t>
            </a:r>
            <a:endParaRPr lang="en-US" sz="1400">
              <a:latin typeface="Times New Roman" charset="0"/>
            </a:endParaRPr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3962400" y="1295400"/>
            <a:ext cx="1319213" cy="6715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charset="0"/>
                <a:ea typeface="+mn-ea"/>
                <a:cs typeface="+mn-cs"/>
              </a:rPr>
              <a:t>Dispersion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charset="0"/>
                <a:ea typeface="+mn-ea"/>
                <a:cs typeface="+mn-cs"/>
              </a:rPr>
              <a:t>Elástica</a:t>
            </a: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1371600" y="4265613"/>
            <a:ext cx="1262063" cy="6159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pitchFamily="18" charset="0"/>
                <a:ea typeface="+mn-ea"/>
                <a:cs typeface="+mn-cs"/>
              </a:rPr>
              <a:t>Distribuciones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pitchFamily="18" charset="0"/>
                <a:ea typeface="+mn-ea"/>
                <a:cs typeface="+mn-cs"/>
              </a:rPr>
              <a:t>de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pitchFamily="18" charset="0"/>
                <a:ea typeface="+mn-ea"/>
                <a:cs typeface="+mn-cs"/>
              </a:rPr>
              <a:t>Momento</a:t>
            </a:r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1717675" y="1522413"/>
            <a:ext cx="1262063" cy="6159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pitchFamily="18" charset="0"/>
                <a:ea typeface="+mn-ea"/>
                <a:cs typeface="+mn-cs"/>
              </a:rPr>
              <a:t>Secciones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pitchFamily="18" charset="0"/>
                <a:ea typeface="+mn-ea"/>
                <a:cs typeface="+mn-cs"/>
              </a:rPr>
              <a:t>Eficaces</a:t>
            </a: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6629400" y="4322763"/>
            <a:ext cx="1262063" cy="615950"/>
          </a:xfrm>
          <a:prstGeom prst="rect">
            <a:avLst/>
          </a:prstGeom>
          <a:solidFill>
            <a:srgbClr val="CC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charset="0"/>
                <a:ea typeface="+mn-ea"/>
                <a:cs typeface="+mn-cs"/>
              </a:rPr>
              <a:t>Desintegración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charset="0"/>
                <a:ea typeface="+mn-ea"/>
                <a:cs typeface="+mn-cs"/>
              </a:rPr>
              <a:t>Beta</a:t>
            </a:r>
          </a:p>
        </p:txBody>
      </p:sp>
      <p:sp>
        <p:nvSpPr>
          <p:cNvPr id="28681" name="AutoShape 10"/>
          <p:cNvSpPr>
            <a:spLocks noChangeArrowheads="1"/>
          </p:cNvSpPr>
          <p:nvPr/>
        </p:nvSpPr>
        <p:spPr bwMode="auto">
          <a:xfrm rot="-1882381">
            <a:off x="2598738" y="4179888"/>
            <a:ext cx="722312" cy="420687"/>
          </a:xfrm>
          <a:prstGeom prst="rightArrow">
            <a:avLst>
              <a:gd name="adj1" fmla="val 50000"/>
              <a:gd name="adj2" fmla="val 429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2" name="AutoShape 11"/>
          <p:cNvSpPr>
            <a:spLocks noChangeArrowheads="1"/>
          </p:cNvSpPr>
          <p:nvPr/>
        </p:nvSpPr>
        <p:spPr bwMode="auto">
          <a:xfrm>
            <a:off x="4265613" y="4646613"/>
            <a:ext cx="228600" cy="615950"/>
          </a:xfrm>
          <a:prstGeom prst="upArrow">
            <a:avLst>
              <a:gd name="adj1" fmla="val 50000"/>
              <a:gd name="adj2" fmla="val 6736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3" name="AutoShape 12"/>
          <p:cNvSpPr>
            <a:spLocks noChangeArrowheads="1"/>
          </p:cNvSpPr>
          <p:nvPr/>
        </p:nvSpPr>
        <p:spPr bwMode="auto">
          <a:xfrm>
            <a:off x="4495800" y="2133600"/>
            <a:ext cx="285750" cy="333375"/>
          </a:xfrm>
          <a:prstGeom prst="down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FF0000"/>
              </a:solidFill>
            </a:endParaRPr>
          </a:p>
        </p:txBody>
      </p:sp>
      <p:sp>
        <p:nvSpPr>
          <p:cNvPr id="28684" name="AutoShape 13"/>
          <p:cNvSpPr>
            <a:spLocks noChangeArrowheads="1"/>
          </p:cNvSpPr>
          <p:nvPr/>
        </p:nvSpPr>
        <p:spPr bwMode="auto">
          <a:xfrm rot="1588769">
            <a:off x="2819400" y="2474913"/>
            <a:ext cx="644525" cy="215900"/>
          </a:xfrm>
          <a:prstGeom prst="rightArrow">
            <a:avLst>
              <a:gd name="adj1" fmla="val 50000"/>
              <a:gd name="adj2" fmla="val 746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 rot="-2114265">
            <a:off x="5805488" y="2554288"/>
            <a:ext cx="358775" cy="3746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6" name="AutoShape 15"/>
          <p:cNvSpPr>
            <a:spLocks noChangeArrowheads="1"/>
          </p:cNvSpPr>
          <p:nvPr/>
        </p:nvSpPr>
        <p:spPr bwMode="auto">
          <a:xfrm rot="1802482">
            <a:off x="5911850" y="4124325"/>
            <a:ext cx="523875" cy="169863"/>
          </a:xfrm>
          <a:prstGeom prst="leftArrow">
            <a:avLst>
              <a:gd name="adj1" fmla="val 50000"/>
              <a:gd name="adj2" fmla="val 7710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28687" name="Picture 16" descr="frs_3d_de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5145088"/>
            <a:ext cx="2624138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7" descr="ishal97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413" y="1958975"/>
            <a:ext cx="19240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8" descr="lis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50" y="5118100"/>
            <a:ext cx="27114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400800" y="3292475"/>
            <a:ext cx="917575" cy="503238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sv-SE" sz="1400">
                <a:latin typeface="Times New Roman" charset="0"/>
              </a:rPr>
              <a:t>Masas</a:t>
            </a:r>
            <a:endParaRPr lang="en-US" sz="1400">
              <a:latin typeface="Times New Roman" charset="0"/>
            </a:endParaRPr>
          </a:p>
        </p:txBody>
      </p:sp>
      <p:sp>
        <p:nvSpPr>
          <p:cNvPr id="28691" name="AutoShape 20"/>
          <p:cNvSpPr>
            <a:spLocks noChangeArrowheads="1"/>
          </p:cNvSpPr>
          <p:nvPr/>
        </p:nvSpPr>
        <p:spPr bwMode="auto">
          <a:xfrm rot="-33556">
            <a:off x="6018213" y="3359150"/>
            <a:ext cx="223837" cy="282575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28692" name="Picture 41" descr="s135_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24384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11Li_brit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667000"/>
            <a:ext cx="19812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68" name="Rectangle 44"/>
          <p:cNvSpPr>
            <a:spLocks noChangeArrowheads="1"/>
          </p:cNvSpPr>
          <p:nvPr/>
        </p:nvSpPr>
        <p:spPr bwMode="auto">
          <a:xfrm>
            <a:off x="3962400" y="5486400"/>
            <a:ext cx="900113" cy="577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pitchFamily="18" charset="0"/>
                <a:ea typeface="+mn-ea"/>
                <a:cs typeface="+mn-cs"/>
              </a:rPr>
              <a:t>Nucleos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sz="1400">
                <a:latin typeface="Times New Roman" pitchFamily="18" charset="0"/>
                <a:ea typeface="+mn-ea"/>
                <a:cs typeface="+mn-cs"/>
              </a:rPr>
              <a:t>Resonances</a:t>
            </a:r>
          </a:p>
        </p:txBody>
      </p:sp>
      <p:sp>
        <p:nvSpPr>
          <p:cNvPr id="28695" name="Text Box 45"/>
          <p:cNvSpPr txBox="1">
            <a:spLocks noChangeArrowheads="1"/>
          </p:cNvSpPr>
          <p:nvPr/>
        </p:nvSpPr>
        <p:spPr bwMode="auto">
          <a:xfrm>
            <a:off x="7315200" y="1676400"/>
            <a:ext cx="1752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800">
                <a:solidFill>
                  <a:schemeClr val="accent2"/>
                </a:solidFill>
              </a:rPr>
              <a:t>ISOLDE (CERN)</a:t>
            </a:r>
          </a:p>
        </p:txBody>
      </p:sp>
      <p:sp>
        <p:nvSpPr>
          <p:cNvPr id="28696" name="Text Box 46"/>
          <p:cNvSpPr txBox="1">
            <a:spLocks noChangeArrowheads="1"/>
          </p:cNvSpPr>
          <p:nvPr/>
        </p:nvSpPr>
        <p:spPr bwMode="auto">
          <a:xfrm>
            <a:off x="5562600" y="60198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800">
                <a:solidFill>
                  <a:srgbClr val="FF0000"/>
                </a:solidFill>
              </a:rPr>
              <a:t>GANIL, Francia</a:t>
            </a:r>
          </a:p>
        </p:txBody>
      </p:sp>
      <p:sp>
        <p:nvSpPr>
          <p:cNvPr id="28697" name="Text Box 47"/>
          <p:cNvSpPr txBox="1">
            <a:spLocks noChangeArrowheads="1"/>
          </p:cNvSpPr>
          <p:nvPr/>
        </p:nvSpPr>
        <p:spPr bwMode="auto">
          <a:xfrm>
            <a:off x="1524000" y="5943600"/>
            <a:ext cx="243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800">
                <a:solidFill>
                  <a:srgbClr val="FF0000"/>
                </a:solidFill>
              </a:rPr>
              <a:t>FRS, GSI, Alemania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052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Explorando los límites: límite protónico</a:t>
            </a:r>
            <a:endParaRPr lang="en-US">
              <a:latin typeface="Comic Sans MS" charset="0"/>
            </a:endParaRP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258888" y="765175"/>
            <a:ext cx="6913562" cy="5348288"/>
            <a:chOff x="336" y="480"/>
            <a:chExt cx="4798" cy="3595"/>
          </a:xfrm>
        </p:grpSpPr>
        <p:pic>
          <p:nvPicPr>
            <p:cNvPr id="29720" name="Picture 5" descr="nuclid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480"/>
              <a:ext cx="4798" cy="3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1" name="Oval 6"/>
            <p:cNvSpPr>
              <a:spLocks noChangeArrowheads="1"/>
            </p:cNvSpPr>
            <p:nvPr/>
          </p:nvSpPr>
          <p:spPr bwMode="auto">
            <a:xfrm rot="-2100000">
              <a:off x="1565" y="1725"/>
              <a:ext cx="1776" cy="4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22" name="Oval 7"/>
            <p:cNvSpPr>
              <a:spLocks noChangeArrowheads="1"/>
            </p:cNvSpPr>
            <p:nvPr/>
          </p:nvSpPr>
          <p:spPr bwMode="auto">
            <a:xfrm rot="2400000">
              <a:off x="1152" y="2832"/>
              <a:ext cx="192" cy="336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2555875" y="860425"/>
            <a:ext cx="2016125" cy="1581150"/>
          </a:xfrm>
          <a:prstGeom prst="rect">
            <a:avLst/>
          </a:prstGeom>
          <a:solidFill>
            <a:srgbClr val="C6FE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="1">
                <a:latin typeface="Tahoma" charset="0"/>
              </a:rPr>
              <a:t>1p-radioactivity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400" b="1">
                <a:latin typeface="Tahoma" charset="0"/>
              </a:rPr>
              <a:t>(Z,N) </a:t>
            </a:r>
            <a:r>
              <a:rPr lang="en-US" sz="1400" b="1">
                <a:latin typeface="Tahoma" charset="0"/>
                <a:sym typeface="Symbol" charset="0"/>
              </a:rPr>
              <a:t> p + (Z-1,N)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1400" b="1">
              <a:latin typeface="Tahoma" charset="0"/>
              <a:sym typeface="Symbo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1400" b="1">
              <a:latin typeface="Tahoma" charset="0"/>
              <a:sym typeface="Symbo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1400">
              <a:latin typeface="Tahoma" charset="0"/>
            </a:endParaRPr>
          </a:p>
        </p:txBody>
      </p:sp>
      <p:pic>
        <p:nvPicPr>
          <p:cNvPr id="29702" name="Picture 11" descr="1proton_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628775"/>
            <a:ext cx="15113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13"/>
          <p:cNvSpPr txBox="1">
            <a:spLocks noChangeArrowheads="1"/>
          </p:cNvSpPr>
          <p:nvPr/>
        </p:nvSpPr>
        <p:spPr bwMode="auto">
          <a:xfrm>
            <a:off x="6032500" y="4076700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grpSp>
        <p:nvGrpSpPr>
          <p:cNvPr id="29704" name="Group 14"/>
          <p:cNvGrpSpPr>
            <a:grpSpLocks/>
          </p:cNvGrpSpPr>
          <p:nvPr/>
        </p:nvGrpSpPr>
        <p:grpSpPr bwMode="auto">
          <a:xfrm>
            <a:off x="6248400" y="4302125"/>
            <a:ext cx="1944688" cy="1935163"/>
            <a:chOff x="294" y="1598"/>
            <a:chExt cx="1225" cy="1219"/>
          </a:xfrm>
        </p:grpSpPr>
        <p:sp>
          <p:nvSpPr>
            <p:cNvPr id="29718" name="Text Box 15"/>
            <p:cNvSpPr txBox="1">
              <a:spLocks noChangeArrowheads="1"/>
            </p:cNvSpPr>
            <p:nvPr/>
          </p:nvSpPr>
          <p:spPr bwMode="auto">
            <a:xfrm>
              <a:off x="294" y="1598"/>
              <a:ext cx="1225" cy="1139"/>
            </a:xfrm>
            <a:prstGeom prst="rect">
              <a:avLst/>
            </a:prstGeom>
            <a:solidFill>
              <a:srgbClr val="FFBFF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400" b="1">
                  <a:latin typeface="Tahoma" charset="0"/>
                </a:rPr>
                <a:t>2p-radioactivity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400" b="1">
                  <a:latin typeface="Tahoma" charset="0"/>
                </a:rPr>
                <a:t>(Z,N) </a:t>
              </a:r>
              <a:r>
                <a:rPr lang="en-US" sz="1400" b="1">
                  <a:latin typeface="Tahoma" charset="0"/>
                  <a:sym typeface="Symbol" charset="0"/>
                </a:rPr>
                <a:t> 2p + (Z-2,N)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sz="1400" b="1">
                <a:latin typeface="Tahoma" charset="0"/>
                <a:sym typeface="Symbol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sz="1400" b="1">
                <a:latin typeface="Tahoma" charset="0"/>
                <a:sym typeface="Symbol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sz="1400" b="1">
                <a:latin typeface="Tahoma" charset="0"/>
                <a:sym typeface="Symbol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sz="1400" b="1">
                <a:latin typeface="Tahoma" charset="0"/>
                <a:sym typeface="Symbol" charset="0"/>
              </a:endParaRPr>
            </a:p>
          </p:txBody>
        </p:sp>
        <p:pic>
          <p:nvPicPr>
            <p:cNvPr id="29719" name="Picture 16" descr="2proton_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933"/>
              <a:ext cx="1179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5" name="Line 17"/>
          <p:cNvSpPr>
            <a:spLocks noChangeShapeType="1"/>
          </p:cNvSpPr>
          <p:nvPr/>
        </p:nvSpPr>
        <p:spPr bwMode="auto">
          <a:xfrm>
            <a:off x="2720975" y="4508500"/>
            <a:ext cx="3527425" cy="576263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4" name="Text Box 18"/>
          <p:cNvSpPr txBox="1">
            <a:spLocks noChangeArrowheads="1"/>
          </p:cNvSpPr>
          <p:nvPr/>
        </p:nvSpPr>
        <p:spPr bwMode="auto">
          <a:xfrm>
            <a:off x="0" y="692150"/>
            <a:ext cx="2576513" cy="3495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0000"/>
                </a:solidFill>
              </a:rPr>
              <a:t>1914</a:t>
            </a:r>
            <a:r>
              <a:rPr lang="en-GB" sz="1400"/>
              <a:t> Marsden </a:t>
            </a:r>
            <a:r>
              <a:rPr lang="es-ES" sz="1400" b="1" baseline="30000">
                <a:solidFill>
                  <a:schemeClr val="accent2"/>
                </a:solidFill>
              </a:rPr>
              <a:t>14</a:t>
            </a:r>
            <a:r>
              <a:rPr lang="es-ES" sz="1400" b="1">
                <a:solidFill>
                  <a:schemeClr val="accent2"/>
                </a:solidFill>
              </a:rPr>
              <a:t>N (</a:t>
            </a:r>
            <a:r>
              <a:rPr lang="es-ES" sz="1400" b="1">
                <a:solidFill>
                  <a:schemeClr val="accent2"/>
                </a:solidFill>
                <a:sym typeface="Symbol" charset="0"/>
              </a:rPr>
              <a:t>,p)</a:t>
            </a:r>
            <a:r>
              <a:rPr lang="es-ES" sz="1400" b="1" baseline="30000">
                <a:solidFill>
                  <a:schemeClr val="accent2"/>
                </a:solidFill>
                <a:sym typeface="Symbol" charset="0"/>
              </a:rPr>
              <a:t>12</a:t>
            </a:r>
            <a:r>
              <a:rPr lang="es-ES" sz="1400" b="1">
                <a:solidFill>
                  <a:schemeClr val="accent2"/>
                </a:solidFill>
                <a:sym typeface="Symbol" charset="0"/>
              </a:rPr>
              <a:t>C</a:t>
            </a:r>
            <a:endParaRPr lang="en-GB" sz="1400"/>
          </a:p>
          <a:p>
            <a:pPr eaLnBrk="1" hangingPunct="1"/>
            <a:r>
              <a:rPr lang="en-GB" sz="1400"/>
              <a:t>Observado en </a:t>
            </a:r>
            <a:r>
              <a:rPr lang="en-GB" sz="1400" b="1">
                <a:solidFill>
                  <a:srgbClr val="FF0000"/>
                </a:solidFill>
              </a:rPr>
              <a:t>1981</a:t>
            </a:r>
            <a:r>
              <a:rPr lang="en-GB" sz="1400"/>
              <a:t> en GSI </a:t>
            </a:r>
          </a:p>
          <a:p>
            <a:pPr eaLnBrk="1" hangingPunct="1"/>
            <a:r>
              <a:rPr lang="en-GB" sz="1400"/>
              <a:t>Núcleos Z-impar </a:t>
            </a:r>
            <a:r>
              <a:rPr lang="en-GB" sz="1400">
                <a:sym typeface="Symbol" charset="0"/>
              </a:rPr>
              <a:t></a:t>
            </a:r>
            <a:r>
              <a:rPr lang="en-GB" sz="1400"/>
              <a:t> Sb (Z = 51) - Bi (Z= 83).</a:t>
            </a:r>
          </a:p>
          <a:p>
            <a:pPr eaLnBrk="1" hangingPunct="1"/>
            <a:r>
              <a:rPr lang="en-GB" sz="1400">
                <a:sym typeface="Symbol" charset="0"/>
              </a:rPr>
              <a:t>Gran dependencia </a:t>
            </a:r>
            <a:r>
              <a:rPr lang="en-GB" sz="1400" b="1">
                <a:sym typeface="Symbol" charset="0"/>
              </a:rPr>
              <a:t>T</a:t>
            </a:r>
            <a:r>
              <a:rPr lang="en-GB" sz="1400" b="1" baseline="-25000">
                <a:sym typeface="Symbol" charset="0"/>
              </a:rPr>
              <a:t>1/2</a:t>
            </a:r>
            <a:r>
              <a:rPr lang="en-GB" sz="1400">
                <a:sym typeface="Symbol" charset="0"/>
              </a:rPr>
              <a:t>  momento </a:t>
            </a:r>
            <a:r>
              <a:rPr lang="en-GB" sz="1400" b="1">
                <a:sym typeface="Symbol" charset="0"/>
              </a:rPr>
              <a:t>l </a:t>
            </a:r>
            <a:r>
              <a:rPr lang="en-GB" sz="1400">
                <a:sym typeface="Symbol" charset="0"/>
              </a:rPr>
              <a:t>del protón.</a:t>
            </a:r>
          </a:p>
          <a:p>
            <a:pPr eaLnBrk="1" hangingPunct="1"/>
            <a:r>
              <a:rPr lang="en-GB" sz="1400" b="1">
                <a:solidFill>
                  <a:schemeClr val="accent2"/>
                </a:solidFill>
              </a:rPr>
              <a:t>Validez de los modelos al límite de estabilidad</a:t>
            </a:r>
          </a:p>
          <a:p>
            <a:pPr eaLnBrk="1" hangingPunct="1"/>
            <a:r>
              <a:rPr lang="en-GB" sz="1400" b="1">
                <a:solidFill>
                  <a:schemeClr val="accent2"/>
                </a:solidFill>
              </a:rPr>
              <a:t>Información sobre la fuerza de apareamiento del proton</a:t>
            </a:r>
            <a:endParaRPr lang="en-US" sz="1400"/>
          </a:p>
        </p:txBody>
      </p:sp>
      <p:sp>
        <p:nvSpPr>
          <p:cNvPr id="29707" name="Rectangle 19"/>
          <p:cNvSpPr>
            <a:spLocks noChangeArrowheads="1"/>
          </p:cNvSpPr>
          <p:nvPr/>
        </p:nvSpPr>
        <p:spPr bwMode="auto">
          <a:xfrm>
            <a:off x="5816600" y="3141663"/>
            <a:ext cx="38163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88443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863" y="3155950"/>
            <a:ext cx="4418012" cy="3297238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 Box 28"/>
          <p:cNvSpPr txBox="1">
            <a:spLocks noChangeArrowheads="1"/>
          </p:cNvSpPr>
          <p:nvPr/>
        </p:nvSpPr>
        <p:spPr bwMode="auto">
          <a:xfrm>
            <a:off x="5889625" y="4005263"/>
            <a:ext cx="1223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b="1">
                <a:solidFill>
                  <a:srgbClr val="FF00FF"/>
                </a:solidFill>
              </a:rPr>
              <a:t>2002</a:t>
            </a:r>
          </a:p>
        </p:txBody>
      </p:sp>
      <p:sp>
        <p:nvSpPr>
          <p:cNvPr id="29710" name="Text Box 10"/>
          <p:cNvSpPr txBox="1">
            <a:spLocks noChangeArrowheads="1"/>
          </p:cNvSpPr>
          <p:nvPr/>
        </p:nvSpPr>
        <p:spPr bwMode="auto">
          <a:xfrm>
            <a:off x="7947025" y="5919788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sz="180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739063" y="4625975"/>
            <a:ext cx="2071687" cy="1517650"/>
            <a:chOff x="2699" y="1621"/>
            <a:chExt cx="1336" cy="1038"/>
          </a:xfrm>
        </p:grpSpPr>
        <p:pic>
          <p:nvPicPr>
            <p:cNvPr id="29716" name="Picture 1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621"/>
              <a:ext cx="1336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7" name="Text Box 15"/>
            <p:cNvSpPr txBox="1">
              <a:spLocks noChangeArrowheads="1"/>
            </p:cNvSpPr>
            <p:nvPr/>
          </p:nvSpPr>
          <p:spPr bwMode="auto">
            <a:xfrm>
              <a:off x="2835" y="2205"/>
              <a:ext cx="4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800" baseline="30000">
                  <a:solidFill>
                    <a:schemeClr val="bg1"/>
                  </a:solidFill>
                </a:rPr>
                <a:t>45</a:t>
              </a:r>
              <a:r>
                <a:rPr lang="es-ES" sz="1800">
                  <a:solidFill>
                    <a:schemeClr val="bg1"/>
                  </a:solidFill>
                </a:rPr>
                <a:t>Fe</a:t>
              </a:r>
            </a:p>
          </p:txBody>
        </p:sp>
      </p:grpSp>
      <p:sp>
        <p:nvSpPr>
          <p:cNvPr id="29712" name="Line 16"/>
          <p:cNvSpPr>
            <a:spLocks noChangeShapeType="1"/>
          </p:cNvSpPr>
          <p:nvPr/>
        </p:nvSpPr>
        <p:spPr bwMode="auto">
          <a:xfrm flipV="1">
            <a:off x="8277225" y="5343525"/>
            <a:ext cx="269875" cy="2651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9012238" y="5775325"/>
            <a:ext cx="471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>
                <a:solidFill>
                  <a:schemeClr val="bg1"/>
                </a:solidFill>
              </a:rPr>
              <a:t>2p</a:t>
            </a:r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 flipV="1">
            <a:off x="9055100" y="5630863"/>
            <a:ext cx="68263" cy="2667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 flipH="1" flipV="1">
            <a:off x="8983663" y="5272088"/>
            <a:ext cx="66675" cy="596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865584-2ABE-384F-82CE-749473F3E039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073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12938" y="142875"/>
            <a:ext cx="6111875" cy="490538"/>
          </a:xfrm>
          <a:noFill/>
        </p:spPr>
        <p:txBody>
          <a:bodyPr anchor="t"/>
          <a:lstStyle/>
          <a:p>
            <a:r>
              <a:rPr lang="es-ES">
                <a:latin typeface="Comic Sans MS" charset="0"/>
              </a:rPr>
              <a:t>La caída de los Números Mágicos </a:t>
            </a: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8150" y="3571875"/>
            <a:ext cx="5634038" cy="2990850"/>
          </a:xfrm>
        </p:spPr>
      </p:pic>
      <p:pic>
        <p:nvPicPr>
          <p:cNvPr id="30725" name="Picture 5" descr="densidad de neutro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785813"/>
            <a:ext cx="3671888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881438" y="785813"/>
            <a:ext cx="57864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/>
              <a:t>M. Goeppert-Mayer &amp; Jensen inventaron hace más de 50 años un modelo de capas que explica el aumento de estabilidad de los ncleos cuando su numero de protones y/o neutrones es igual a:          2, 8, 20, 28, 50, 82;</a:t>
            </a:r>
          </a:p>
          <a:p>
            <a:pPr eaLnBrk="1" hangingPunct="1"/>
            <a:r>
              <a:rPr lang="es-ES" sz="1800">
                <a:sym typeface="Symbol" charset="0"/>
              </a:rPr>
              <a:t> Núcleo doblemente mágico tiene unas propiedades de estabilidad extraordinarias: </a:t>
            </a:r>
            <a:r>
              <a:rPr lang="es-ES" sz="1800" baseline="30000">
                <a:sym typeface="Symbol" charset="0"/>
              </a:rPr>
              <a:t>4</a:t>
            </a:r>
            <a:r>
              <a:rPr lang="es-ES" sz="1800">
                <a:sym typeface="Symbol" charset="0"/>
              </a:rPr>
              <a:t>He, </a:t>
            </a:r>
            <a:r>
              <a:rPr lang="es-ES" sz="1800" baseline="30000">
                <a:sym typeface="Symbol" charset="0"/>
              </a:rPr>
              <a:t>16</a:t>
            </a:r>
            <a:r>
              <a:rPr lang="es-ES" sz="1800">
                <a:sym typeface="Symbol" charset="0"/>
              </a:rPr>
              <a:t>0, </a:t>
            </a:r>
            <a:r>
              <a:rPr lang="es-ES" sz="1800" baseline="30000">
                <a:sym typeface="Symbol" charset="0"/>
              </a:rPr>
              <a:t>40</a:t>
            </a:r>
            <a:r>
              <a:rPr lang="es-ES" sz="1800">
                <a:sym typeface="Symbol" charset="0"/>
              </a:rPr>
              <a:t>Ca, </a:t>
            </a:r>
            <a:r>
              <a:rPr lang="es-ES" sz="1800" baseline="30000">
                <a:sym typeface="Symbol" charset="0"/>
              </a:rPr>
              <a:t>208</a:t>
            </a:r>
            <a:r>
              <a:rPr lang="es-ES" sz="1800">
                <a:sym typeface="Symbol" charset="0"/>
              </a:rPr>
              <a:t>Pb</a:t>
            </a:r>
          </a:p>
          <a:p>
            <a:pPr eaLnBrk="1" hangingPunct="1">
              <a:buFont typeface="Symbol" charset="0"/>
              <a:buChar char="Þ"/>
            </a:pPr>
            <a:r>
              <a:rPr lang="es-ES" sz="1800">
                <a:sym typeface="Symbol" charset="0"/>
              </a:rPr>
              <a:t> Lejos de la estabilidad la situación cambia.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71463" y="4581525"/>
            <a:ext cx="2395537" cy="1754188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/>
              <a:t>Experimentalmente:</a:t>
            </a:r>
          </a:p>
          <a:p>
            <a:pPr eaLnBrk="1" hangingPunct="1"/>
            <a:r>
              <a:rPr lang="es-ES" sz="1800"/>
              <a:t>Medida de B(E2)</a:t>
            </a:r>
          </a:p>
          <a:p>
            <a:pPr eaLnBrk="1" hangingPunct="1"/>
            <a:r>
              <a:rPr lang="es-ES" sz="1800"/>
              <a:t>Energía del primer estado excitado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024563" y="5857875"/>
            <a:ext cx="70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aseline="30000">
                <a:solidFill>
                  <a:srgbClr val="008000"/>
                </a:solidFill>
              </a:rPr>
              <a:t>32</a:t>
            </a:r>
            <a:r>
              <a:rPr lang="es-ES" sz="1800">
                <a:solidFill>
                  <a:srgbClr val="008000"/>
                </a:solidFill>
              </a:rPr>
              <a:t>Mg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310313" y="5643563"/>
            <a:ext cx="714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aseline="30000">
                <a:solidFill>
                  <a:srgbClr val="0033CC"/>
                </a:solidFill>
              </a:rPr>
              <a:t>34</a:t>
            </a:r>
            <a:r>
              <a:rPr lang="es-ES" sz="1800">
                <a:solidFill>
                  <a:srgbClr val="0033CC"/>
                </a:solidFill>
              </a:rPr>
              <a:t>Si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 flipV="1">
            <a:off x="6069013" y="5357813"/>
            <a:ext cx="312737" cy="50482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H="1" flipV="1">
            <a:off x="6107113" y="5157788"/>
            <a:ext cx="468312" cy="504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3FFE90-BFC0-8540-A162-608C9AD011E1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289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2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473ABE3-C8FF-1042-95DC-9FFC21AEECD1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35842" name="3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Relación con otras ciencias e Industria</a:t>
            </a:r>
          </a:p>
        </p:txBody>
      </p:sp>
      <p:grpSp>
        <p:nvGrpSpPr>
          <p:cNvPr id="35844" name="Group 3"/>
          <p:cNvGrpSpPr>
            <a:grpSpLocks/>
          </p:cNvGrpSpPr>
          <p:nvPr/>
        </p:nvGrpSpPr>
        <p:grpSpPr bwMode="auto">
          <a:xfrm>
            <a:off x="2565400" y="2001838"/>
            <a:ext cx="2306638" cy="1936750"/>
            <a:chOff x="1616" y="960"/>
            <a:chExt cx="1453" cy="1220"/>
          </a:xfrm>
        </p:grpSpPr>
        <p:sp>
          <p:nvSpPr>
            <p:cNvPr id="35874" name="Oval 4"/>
            <p:cNvSpPr>
              <a:spLocks noChangeArrowheads="1"/>
            </p:cNvSpPr>
            <p:nvPr/>
          </p:nvSpPr>
          <p:spPr bwMode="auto">
            <a:xfrm>
              <a:off x="1616" y="960"/>
              <a:ext cx="1453" cy="1220"/>
            </a:xfrm>
            <a:prstGeom prst="ellipse">
              <a:avLst/>
            </a:prstGeom>
            <a:solidFill>
              <a:srgbClr val="FFFF99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875" name="Text Box 5"/>
            <p:cNvSpPr txBox="1">
              <a:spLocks noChangeArrowheads="1"/>
            </p:cNvSpPr>
            <p:nvPr/>
          </p:nvSpPr>
          <p:spPr bwMode="auto">
            <a:xfrm>
              <a:off x="1672" y="1056"/>
              <a:ext cx="1362" cy="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0000FF"/>
                  </a:solidFill>
                </a:rPr>
                <a:t>Estructura Nuclear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/>
                <a:t>Espectroscopía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/>
                <a:t>Modos de desintegración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/>
                <a:t>Reacciones</a:t>
              </a:r>
            </a:p>
          </p:txBody>
        </p:sp>
      </p:grpSp>
      <p:sp>
        <p:nvSpPr>
          <p:cNvPr id="35845" name="Oval 7"/>
          <p:cNvSpPr>
            <a:spLocks noChangeArrowheads="1"/>
          </p:cNvSpPr>
          <p:nvPr/>
        </p:nvSpPr>
        <p:spPr bwMode="auto">
          <a:xfrm>
            <a:off x="685800" y="4392613"/>
            <a:ext cx="2497138" cy="1963737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685800" y="4572000"/>
            <a:ext cx="244792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dirty="0" err="1">
                <a:solidFill>
                  <a:srgbClr val="0000FF"/>
                </a:solidFill>
              </a:rPr>
              <a:t>Física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Atómica</a:t>
            </a:r>
            <a:endParaRPr lang="en-US" sz="1800" b="1" dirty="0">
              <a:solidFill>
                <a:srgbClr val="0000FF"/>
              </a:solidFill>
            </a:endParaRPr>
          </a:p>
          <a:p>
            <a:pPr algn="l">
              <a:spcBef>
                <a:spcPct val="0"/>
              </a:spcBef>
              <a:buFontTx/>
              <a:buNone/>
            </a:pPr>
            <a:endParaRPr lang="en-US" sz="800" dirty="0">
              <a:latin typeface="Times New Rom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err="1"/>
              <a:t>Medida</a:t>
            </a:r>
            <a:r>
              <a:rPr lang="en-US" sz="1600" dirty="0"/>
              <a:t> de </a:t>
            </a:r>
            <a:r>
              <a:rPr lang="en-US" sz="1600" dirty="0" err="1"/>
              <a:t>masa</a:t>
            </a:r>
            <a:r>
              <a:rPr lang="en-US" sz="1600" dirty="0"/>
              <a:t> </a:t>
            </a:r>
            <a:r>
              <a:rPr lang="en-US" sz="1600" dirty="0" err="1"/>
              <a:t>Momentos</a:t>
            </a:r>
            <a:r>
              <a:rPr lang="en-US" sz="1600" dirty="0"/>
              <a:t> </a:t>
            </a:r>
            <a:r>
              <a:rPr lang="en-US" sz="1600" dirty="0" err="1"/>
              <a:t>magnéticos</a:t>
            </a:r>
            <a:endParaRPr lang="en-US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err="1"/>
              <a:t>Energías</a:t>
            </a:r>
            <a:r>
              <a:rPr lang="en-US" sz="1600" dirty="0"/>
              <a:t> de enlace</a:t>
            </a:r>
            <a:endParaRPr lang="en-US" sz="1200" dirty="0">
              <a:latin typeface="Times New Roman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 smtClean="0"/>
              <a:t>Radios</a:t>
            </a:r>
            <a:endParaRPr lang="en-US" sz="1600" dirty="0"/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3233738" y="5213350"/>
            <a:ext cx="11207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>
                <a:latin typeface="Times New Roman" charset="0"/>
              </a:rPr>
              <a:t>f ( N, Z )</a:t>
            </a:r>
            <a:endParaRPr lang="en-US" sz="2000">
              <a:latin typeface="Times New Roman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495800" y="1524000"/>
            <a:ext cx="3886200" cy="2209800"/>
            <a:chOff x="2832" y="960"/>
            <a:chExt cx="2448" cy="1392"/>
          </a:xfrm>
        </p:grpSpPr>
        <p:grpSp>
          <p:nvGrpSpPr>
            <p:cNvPr id="35870" name="Group 11"/>
            <p:cNvGrpSpPr>
              <a:grpSpLocks/>
            </p:cNvGrpSpPr>
            <p:nvPr/>
          </p:nvGrpSpPr>
          <p:grpSpPr bwMode="auto">
            <a:xfrm>
              <a:off x="3648" y="960"/>
              <a:ext cx="1632" cy="1220"/>
              <a:chOff x="3648" y="960"/>
              <a:chExt cx="1453" cy="1220"/>
            </a:xfrm>
          </p:grpSpPr>
          <p:sp>
            <p:nvSpPr>
              <p:cNvPr id="35872" name="Oval 12"/>
              <p:cNvSpPr>
                <a:spLocks noChangeArrowheads="1"/>
              </p:cNvSpPr>
              <p:nvPr/>
            </p:nvSpPr>
            <p:spPr bwMode="auto">
              <a:xfrm>
                <a:off x="3648" y="960"/>
                <a:ext cx="1453" cy="1220"/>
              </a:xfrm>
              <a:prstGeom prst="ellipse">
                <a:avLst/>
              </a:prstGeom>
              <a:solidFill>
                <a:srgbClr val="FFFF99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5873" name="Text Box 13"/>
              <p:cNvSpPr txBox="1">
                <a:spLocks noChangeArrowheads="1"/>
              </p:cNvSpPr>
              <p:nvPr/>
            </p:nvSpPr>
            <p:spPr bwMode="auto">
              <a:xfrm>
                <a:off x="3772" y="1083"/>
                <a:ext cx="1247" cy="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2000" b="1" dirty="0" err="1">
                    <a:solidFill>
                      <a:srgbClr val="0000FF"/>
                    </a:solidFill>
                  </a:rPr>
                  <a:t>Aplicaciones</a:t>
                </a:r>
                <a:endParaRPr lang="en-US" sz="2000" b="1" dirty="0">
                  <a:solidFill>
                    <a:srgbClr val="0000FF"/>
                  </a:solidFill>
                </a:endParaRPr>
              </a:p>
              <a:p>
                <a:pPr algn="l">
                  <a:spcBef>
                    <a:spcPct val="0"/>
                  </a:spcBef>
                  <a:buFontTx/>
                  <a:buNone/>
                </a:pPr>
                <a:r>
                  <a:rPr lang="en-US" sz="1600" dirty="0"/>
                  <a:t>      </a:t>
                </a:r>
                <a:r>
                  <a:rPr lang="en-US" sz="1600" dirty="0" smtClean="0"/>
                  <a:t>    </a:t>
                </a:r>
                <a:r>
                  <a:rPr lang="en-US" sz="1600" dirty="0" err="1" smtClean="0"/>
                  <a:t>Energía</a:t>
                </a:r>
                <a:endParaRPr lang="en-US" sz="1600" dirty="0"/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1600" dirty="0" smtClean="0"/>
                  <a:t>       F</a:t>
                </a:r>
                <a:r>
                  <a:rPr lang="en-US" sz="1600" dirty="0"/>
                  <a:t>. </a:t>
                </a:r>
                <a:r>
                  <a:rPr lang="en-US" sz="1600" dirty="0" err="1"/>
                  <a:t>Materiales</a:t>
                </a:r>
                <a:endParaRPr lang="en-US" sz="1600" dirty="0"/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1600" dirty="0" err="1"/>
                  <a:t>Datación</a:t>
                </a:r>
                <a:endParaRPr lang="en-US" sz="1600" dirty="0"/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1600" dirty="0" err="1"/>
                  <a:t>Medicina</a:t>
                </a:r>
                <a:endParaRPr lang="en-US" sz="1600" dirty="0"/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sz="1600" b="1" dirty="0" smtClean="0"/>
                  <a:t>…</a:t>
                </a:r>
                <a:endParaRPr lang="en-US" sz="1600" dirty="0"/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sz="1600" dirty="0"/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sz="1200" dirty="0">
                  <a:latin typeface="Times New Roman" charset="0"/>
                </a:endParaRPr>
              </a:p>
            </p:txBody>
          </p:sp>
        </p:grpSp>
        <p:sp>
          <p:nvSpPr>
            <p:cNvPr id="35871" name="AutoShape 14"/>
            <p:cNvSpPr>
              <a:spLocks noChangeArrowheads="1"/>
            </p:cNvSpPr>
            <p:nvPr/>
          </p:nvSpPr>
          <p:spPr bwMode="auto">
            <a:xfrm rot="-2091897">
              <a:off x="2832" y="1968"/>
              <a:ext cx="1385" cy="384"/>
            </a:xfrm>
            <a:prstGeom prst="rightArrow">
              <a:avLst>
                <a:gd name="adj1" fmla="val 50000"/>
                <a:gd name="adj2" fmla="val 90169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35849" name="Group 15"/>
          <p:cNvGrpSpPr>
            <a:grpSpLocks/>
          </p:cNvGrpSpPr>
          <p:nvPr/>
        </p:nvGrpSpPr>
        <p:grpSpPr bwMode="auto">
          <a:xfrm>
            <a:off x="2667000" y="3352800"/>
            <a:ext cx="2590800" cy="2590800"/>
            <a:chOff x="3168" y="624"/>
            <a:chExt cx="1632" cy="1632"/>
          </a:xfrm>
        </p:grpSpPr>
        <p:pic>
          <p:nvPicPr>
            <p:cNvPr id="35858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344"/>
              <a:ext cx="28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859" name="Group 17"/>
            <p:cNvGrpSpPr>
              <a:grpSpLocks/>
            </p:cNvGrpSpPr>
            <p:nvPr/>
          </p:nvGrpSpPr>
          <p:grpSpPr bwMode="auto">
            <a:xfrm>
              <a:off x="3744" y="624"/>
              <a:ext cx="384" cy="1632"/>
              <a:chOff x="4272" y="1824"/>
              <a:chExt cx="288" cy="1632"/>
            </a:xfrm>
          </p:grpSpPr>
          <p:sp>
            <p:nvSpPr>
              <p:cNvPr id="35868" name="Oval 18"/>
              <p:cNvSpPr>
                <a:spLocks noChangeArrowheads="1"/>
              </p:cNvSpPr>
              <p:nvPr/>
            </p:nvSpPr>
            <p:spPr bwMode="auto">
              <a:xfrm>
                <a:off x="4272" y="1824"/>
                <a:ext cx="288" cy="16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9" name="Oval 19"/>
              <p:cNvSpPr>
                <a:spLocks noChangeArrowheads="1"/>
              </p:cNvSpPr>
              <p:nvPr/>
            </p:nvSpPr>
            <p:spPr bwMode="auto">
              <a:xfrm>
                <a:off x="4272" y="297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35860" name="Group 20"/>
            <p:cNvGrpSpPr>
              <a:grpSpLocks/>
            </p:cNvGrpSpPr>
            <p:nvPr/>
          </p:nvGrpSpPr>
          <p:grpSpPr bwMode="auto">
            <a:xfrm rot="-7793838">
              <a:off x="3792" y="624"/>
              <a:ext cx="384" cy="1632"/>
              <a:chOff x="4272" y="1824"/>
              <a:chExt cx="288" cy="1632"/>
            </a:xfrm>
          </p:grpSpPr>
          <p:sp>
            <p:nvSpPr>
              <p:cNvPr id="35866" name="Oval 21"/>
              <p:cNvSpPr>
                <a:spLocks noChangeArrowheads="1"/>
              </p:cNvSpPr>
              <p:nvPr/>
            </p:nvSpPr>
            <p:spPr bwMode="auto">
              <a:xfrm>
                <a:off x="4272" y="1824"/>
                <a:ext cx="288" cy="16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7" name="Oval 22"/>
              <p:cNvSpPr>
                <a:spLocks noChangeArrowheads="1"/>
              </p:cNvSpPr>
              <p:nvPr/>
            </p:nvSpPr>
            <p:spPr bwMode="auto">
              <a:xfrm>
                <a:off x="4272" y="297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35861" name="Group 23"/>
            <p:cNvGrpSpPr>
              <a:grpSpLocks/>
            </p:cNvGrpSpPr>
            <p:nvPr/>
          </p:nvGrpSpPr>
          <p:grpSpPr bwMode="auto">
            <a:xfrm rot="-3242783">
              <a:off x="3792" y="672"/>
              <a:ext cx="384" cy="1632"/>
              <a:chOff x="4272" y="1824"/>
              <a:chExt cx="288" cy="1632"/>
            </a:xfrm>
          </p:grpSpPr>
          <p:sp>
            <p:nvSpPr>
              <p:cNvPr id="35864" name="Oval 24"/>
              <p:cNvSpPr>
                <a:spLocks noChangeArrowheads="1"/>
              </p:cNvSpPr>
              <p:nvPr/>
            </p:nvSpPr>
            <p:spPr bwMode="auto">
              <a:xfrm>
                <a:off x="4272" y="1824"/>
                <a:ext cx="288" cy="16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865" name="Oval 25"/>
              <p:cNvSpPr>
                <a:spLocks noChangeArrowheads="1"/>
              </p:cNvSpPr>
              <p:nvPr/>
            </p:nvSpPr>
            <p:spPr bwMode="auto">
              <a:xfrm>
                <a:off x="4272" y="297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35862" name="Oval 26"/>
            <p:cNvSpPr>
              <a:spLocks noChangeArrowheads="1"/>
            </p:cNvSpPr>
            <p:nvPr/>
          </p:nvSpPr>
          <p:spPr bwMode="auto">
            <a:xfrm rot="-7793838" flipH="1" flipV="1">
              <a:off x="3522" y="1230"/>
              <a:ext cx="848" cy="4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5863" name="Oval 27"/>
            <p:cNvSpPr>
              <a:spLocks noChangeArrowheads="1"/>
            </p:cNvSpPr>
            <p:nvPr/>
          </p:nvSpPr>
          <p:spPr bwMode="auto">
            <a:xfrm rot="-7793838">
              <a:off x="3598" y="1202"/>
              <a:ext cx="52" cy="4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35850" name="Group 28"/>
          <p:cNvGrpSpPr>
            <a:grpSpLocks/>
          </p:cNvGrpSpPr>
          <p:nvPr/>
        </p:nvGrpSpPr>
        <p:grpSpPr bwMode="auto">
          <a:xfrm>
            <a:off x="3124200" y="3606800"/>
            <a:ext cx="3830638" cy="2824163"/>
            <a:chOff x="1968" y="2272"/>
            <a:chExt cx="2413" cy="1779"/>
          </a:xfrm>
        </p:grpSpPr>
        <p:sp>
          <p:nvSpPr>
            <p:cNvPr id="35852" name="AutoShape 29" descr="Papel seda azul"/>
            <p:cNvSpPr>
              <a:spLocks noChangeArrowheads="1"/>
            </p:cNvSpPr>
            <p:nvPr/>
          </p:nvSpPr>
          <p:spPr bwMode="auto">
            <a:xfrm rot="3068653">
              <a:off x="2590" y="2528"/>
              <a:ext cx="752" cy="240"/>
            </a:xfrm>
            <a:prstGeom prst="leftRightArrow">
              <a:avLst>
                <a:gd name="adj1" fmla="val 50000"/>
                <a:gd name="adj2" fmla="val 62667"/>
              </a:avLst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5853" name="Group 30"/>
            <p:cNvGrpSpPr>
              <a:grpSpLocks/>
            </p:cNvGrpSpPr>
            <p:nvPr/>
          </p:nvGrpSpPr>
          <p:grpSpPr bwMode="auto">
            <a:xfrm>
              <a:off x="1968" y="2832"/>
              <a:ext cx="2413" cy="1219"/>
              <a:chOff x="1968" y="2832"/>
              <a:chExt cx="2413" cy="1219"/>
            </a:xfrm>
          </p:grpSpPr>
          <p:grpSp>
            <p:nvGrpSpPr>
              <p:cNvPr id="35854" name="Group 31"/>
              <p:cNvGrpSpPr>
                <a:grpSpLocks/>
              </p:cNvGrpSpPr>
              <p:nvPr/>
            </p:nvGrpSpPr>
            <p:grpSpPr bwMode="auto">
              <a:xfrm>
                <a:off x="2928" y="2832"/>
                <a:ext cx="1453" cy="1219"/>
                <a:chOff x="2928" y="2832"/>
                <a:chExt cx="1453" cy="1219"/>
              </a:xfrm>
            </p:grpSpPr>
            <p:sp>
              <p:nvSpPr>
                <p:cNvPr id="35856" name="Oval 32"/>
                <p:cNvSpPr>
                  <a:spLocks noChangeArrowheads="1"/>
                </p:cNvSpPr>
                <p:nvPr/>
              </p:nvSpPr>
              <p:spPr bwMode="auto">
                <a:xfrm>
                  <a:off x="2928" y="2832"/>
                  <a:ext cx="1453" cy="1219"/>
                </a:xfrm>
                <a:prstGeom prst="ellipse">
                  <a:avLst/>
                </a:prstGeom>
                <a:solidFill>
                  <a:srgbClr val="FFFF99"/>
                </a:solidFill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585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024" y="2928"/>
                  <a:ext cx="1301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100000"/>
                    </a:spcBef>
                    <a:spcAft>
                      <a:spcPct val="0"/>
                    </a:spcAft>
                    <a:buFont typeface="Wingdings" charset="0"/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100000"/>
                    </a:spcBef>
                    <a:spcAft>
                      <a:spcPct val="0"/>
                    </a:spcAft>
                    <a:buFont typeface="Wingdings" charset="0"/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100000"/>
                    </a:spcBef>
                    <a:spcAft>
                      <a:spcPct val="0"/>
                    </a:spcAft>
                    <a:buFont typeface="Wingdings" charset="0"/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100000"/>
                    </a:spcBef>
                    <a:spcAft>
                      <a:spcPct val="0"/>
                    </a:spcAft>
                    <a:buFont typeface="Wingdings" charset="0"/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sz="1800" b="1">
                    <a:solidFill>
                      <a:srgbClr val="0000FF"/>
                    </a:solidFill>
                    <a:latin typeface="Times New Roman" charset="0"/>
                  </a:endParaRP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sz="1800" b="1">
                      <a:solidFill>
                        <a:srgbClr val="0000FF"/>
                      </a:solidFill>
                    </a:rPr>
                    <a:t>Astrofísica Nuclear</a:t>
                  </a:r>
                  <a:r>
                    <a:rPr lang="en-US" sz="1800" b="1">
                      <a:solidFill>
                        <a:srgbClr val="0000FF"/>
                      </a:solidFill>
                      <a:latin typeface="Times New Roman" charset="0"/>
                    </a:rPr>
                    <a:t/>
                  </a:r>
                  <a:br>
                    <a:rPr lang="en-US" sz="1800" b="1">
                      <a:solidFill>
                        <a:srgbClr val="0000FF"/>
                      </a:solidFill>
                      <a:latin typeface="Times New Roman" charset="0"/>
                    </a:rPr>
                  </a:br>
                  <a:endParaRPr lang="en-US" sz="1200">
                    <a:solidFill>
                      <a:srgbClr val="0000FF"/>
                    </a:solidFill>
                    <a:latin typeface="Times New Roman" charset="0"/>
                  </a:endParaRP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sz="1600"/>
                    <a:t>Síntesis de Elementos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sz="1200">
                    <a:latin typeface="Times New Roman" charset="0"/>
                  </a:endParaRPr>
                </a:p>
              </p:txBody>
            </p:sp>
          </p:grpSp>
          <p:sp>
            <p:nvSpPr>
              <p:cNvPr id="35855" name="AutoShape 34" descr="Papel seda azul"/>
              <p:cNvSpPr>
                <a:spLocks noChangeArrowheads="1"/>
              </p:cNvSpPr>
              <p:nvPr/>
            </p:nvSpPr>
            <p:spPr bwMode="auto">
              <a:xfrm>
                <a:off x="1968" y="3696"/>
                <a:ext cx="960" cy="240"/>
              </a:xfrm>
              <a:prstGeom prst="leftRightArrow">
                <a:avLst>
                  <a:gd name="adj1" fmla="val 50000"/>
                  <a:gd name="adj2" fmla="val 80000"/>
                </a:avLst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35851" name="AutoShape 35" descr="Papel seda azul"/>
          <p:cNvSpPr>
            <a:spLocks noChangeArrowheads="1"/>
          </p:cNvSpPr>
          <p:nvPr/>
        </p:nvSpPr>
        <p:spPr bwMode="auto">
          <a:xfrm rot="-2651607">
            <a:off x="1905000" y="3886200"/>
            <a:ext cx="1219200" cy="381000"/>
          </a:xfrm>
          <a:prstGeom prst="leftRightArrow">
            <a:avLst>
              <a:gd name="adj1" fmla="val 50000"/>
              <a:gd name="adj2" fmla="val 64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849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Núcleos</a:t>
            </a:r>
          </a:p>
        </p:txBody>
      </p:sp>
      <p:sp>
        <p:nvSpPr>
          <p:cNvPr id="23554" name="Line 6"/>
          <p:cNvSpPr>
            <a:spLocks noChangeShapeType="1"/>
          </p:cNvSpPr>
          <p:nvPr/>
        </p:nvSpPr>
        <p:spPr bwMode="auto">
          <a:xfrm>
            <a:off x="2076450" y="2133600"/>
            <a:ext cx="699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6804025" y="1812925"/>
            <a:ext cx="1577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sv-SE" sz="2000" b="1">
                <a:latin typeface="Bookman Old Style" charset="0"/>
              </a:rPr>
              <a:t>ISOTOPOS</a:t>
            </a:r>
            <a:endParaRPr lang="en-US" sz="2000" b="1">
              <a:latin typeface="Bookman Old Style" charset="0"/>
            </a:endParaRPr>
          </a:p>
        </p:txBody>
      </p:sp>
      <p:grpSp>
        <p:nvGrpSpPr>
          <p:cNvPr id="23556" name="Group 8"/>
          <p:cNvGrpSpPr>
            <a:grpSpLocks/>
          </p:cNvGrpSpPr>
          <p:nvPr/>
        </p:nvGrpSpPr>
        <p:grpSpPr bwMode="auto">
          <a:xfrm>
            <a:off x="3559175" y="900113"/>
            <a:ext cx="1744663" cy="2362200"/>
            <a:chOff x="2304" y="288"/>
            <a:chExt cx="1138" cy="1824"/>
          </a:xfrm>
        </p:grpSpPr>
        <p:sp>
          <p:nvSpPr>
            <p:cNvPr id="23607" name="Line 9"/>
            <p:cNvSpPr>
              <a:spLocks noChangeShapeType="1"/>
            </p:cNvSpPr>
            <p:nvPr/>
          </p:nvSpPr>
          <p:spPr bwMode="auto">
            <a:xfrm>
              <a:off x="2304" y="288"/>
              <a:ext cx="0" cy="1824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8" name="Text Box 10"/>
            <p:cNvSpPr txBox="1">
              <a:spLocks noChangeArrowheads="1"/>
            </p:cNvSpPr>
            <p:nvPr/>
          </p:nvSpPr>
          <p:spPr bwMode="auto">
            <a:xfrm>
              <a:off x="2401" y="288"/>
              <a:ext cx="104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sz="2000" b="1">
                  <a:solidFill>
                    <a:srgbClr val="3333FF"/>
                  </a:solidFill>
                  <a:latin typeface="Bookman Old Style" charset="0"/>
                </a:rPr>
                <a:t>ISOTONOS</a:t>
              </a:r>
              <a:endParaRPr lang="en-US" sz="2000" b="1">
                <a:solidFill>
                  <a:srgbClr val="3333FF"/>
                </a:solidFill>
                <a:latin typeface="Bookman Old Style" charset="0"/>
              </a:endParaRPr>
            </a:p>
          </p:txBody>
        </p:sp>
      </p:grpSp>
      <p:sp>
        <p:nvSpPr>
          <p:cNvPr id="23557" name="Line 16"/>
          <p:cNvSpPr>
            <a:spLocks noChangeShapeType="1"/>
          </p:cNvSpPr>
          <p:nvPr/>
        </p:nvSpPr>
        <p:spPr bwMode="auto">
          <a:xfrm flipV="1">
            <a:off x="1055688" y="1211263"/>
            <a:ext cx="0" cy="1552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17"/>
          <p:cNvSpPr>
            <a:spLocks noChangeShapeType="1"/>
          </p:cNvSpPr>
          <p:nvPr/>
        </p:nvSpPr>
        <p:spPr bwMode="auto">
          <a:xfrm>
            <a:off x="1498600" y="3571875"/>
            <a:ext cx="3752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9" name="Group 18"/>
          <p:cNvGrpSpPr>
            <a:grpSpLocks/>
          </p:cNvGrpSpPr>
          <p:nvPr/>
        </p:nvGrpSpPr>
        <p:grpSpPr bwMode="auto">
          <a:xfrm>
            <a:off x="1498600" y="1397000"/>
            <a:ext cx="5299075" cy="1989138"/>
            <a:chOff x="528" y="432"/>
            <a:chExt cx="3456" cy="1536"/>
          </a:xfrm>
        </p:grpSpPr>
        <p:sp>
          <p:nvSpPr>
            <p:cNvPr id="23590" name="Rectangle 19"/>
            <p:cNvSpPr>
              <a:spLocks noChangeArrowheads="1"/>
            </p:cNvSpPr>
            <p:nvPr/>
          </p:nvSpPr>
          <p:spPr bwMode="auto">
            <a:xfrm>
              <a:off x="912" y="1584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>
                  <a:latin typeface="Times New Roman" charset="0"/>
                </a:rPr>
                <a:t>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14.25 m</a:t>
              </a:r>
            </a:p>
          </p:txBody>
        </p:sp>
        <p:sp>
          <p:nvSpPr>
            <p:cNvPr id="23591" name="Rectangle 20"/>
            <p:cNvSpPr>
              <a:spLocks noChangeArrowheads="1"/>
            </p:cNvSpPr>
            <p:nvPr/>
          </p:nvSpPr>
          <p:spPr bwMode="auto">
            <a:xfrm>
              <a:off x="912" y="1200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2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  <p:sp>
          <p:nvSpPr>
            <p:cNvPr id="23592" name="Rectangle 21"/>
            <p:cNvSpPr>
              <a:spLocks noChangeArrowheads="1"/>
            </p:cNvSpPr>
            <p:nvPr/>
          </p:nvSpPr>
          <p:spPr bwMode="auto">
            <a:xfrm>
              <a:off x="912" y="816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3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He</a:t>
              </a:r>
              <a:endParaRPr lang="en-GB" sz="2400">
                <a:latin typeface="Times New Roman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  <p:sp>
          <p:nvSpPr>
            <p:cNvPr id="23593" name="Rectangle 22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1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---</a:t>
              </a:r>
            </a:p>
          </p:txBody>
        </p:sp>
        <p:sp>
          <p:nvSpPr>
            <p:cNvPr id="23594" name="Rectangle 23"/>
            <p:cNvSpPr>
              <a:spLocks noChangeArrowheads="1"/>
            </p:cNvSpPr>
            <p:nvPr/>
          </p:nvSpPr>
          <p:spPr bwMode="auto">
            <a:xfrm>
              <a:off x="1296" y="1200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3</a:t>
              </a:r>
              <a:r>
                <a:rPr lang="en-GB" sz="2400">
                  <a:latin typeface="Times New Roman" charset="0"/>
                </a:rPr>
                <a:t>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12.3 y</a:t>
              </a:r>
            </a:p>
          </p:txBody>
        </p:sp>
        <p:sp>
          <p:nvSpPr>
            <p:cNvPr id="23595" name="Rectangle 24"/>
            <p:cNvSpPr>
              <a:spLocks noChangeArrowheads="1"/>
            </p:cNvSpPr>
            <p:nvPr/>
          </p:nvSpPr>
          <p:spPr bwMode="auto">
            <a:xfrm>
              <a:off x="1296" y="816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4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He</a:t>
              </a:r>
              <a:endParaRPr lang="en-GB" sz="2400">
                <a:latin typeface="Times New Roman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  <p:sp>
          <p:nvSpPr>
            <p:cNvPr id="23596" name="Rectangle 25"/>
            <p:cNvSpPr>
              <a:spLocks noChangeArrowheads="1"/>
            </p:cNvSpPr>
            <p:nvPr/>
          </p:nvSpPr>
          <p:spPr bwMode="auto">
            <a:xfrm>
              <a:off x="1680" y="816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5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597" name="Rectangle 26"/>
            <p:cNvSpPr>
              <a:spLocks noChangeArrowheads="1"/>
            </p:cNvSpPr>
            <p:nvPr/>
          </p:nvSpPr>
          <p:spPr bwMode="auto">
            <a:xfrm>
              <a:off x="2064" y="816"/>
              <a:ext cx="384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6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808 ms</a:t>
              </a:r>
            </a:p>
          </p:txBody>
        </p:sp>
        <p:sp>
          <p:nvSpPr>
            <p:cNvPr id="23598" name="Rectangle 27"/>
            <p:cNvSpPr>
              <a:spLocks noChangeArrowheads="1"/>
            </p:cNvSpPr>
            <p:nvPr/>
          </p:nvSpPr>
          <p:spPr bwMode="auto">
            <a:xfrm>
              <a:off x="2448" y="816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7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599" name="Rectangle 28"/>
            <p:cNvSpPr>
              <a:spLocks noChangeArrowheads="1"/>
            </p:cNvSpPr>
            <p:nvPr/>
          </p:nvSpPr>
          <p:spPr bwMode="auto">
            <a:xfrm>
              <a:off x="2832" y="816"/>
              <a:ext cx="384" cy="38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8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119 ms</a:t>
              </a:r>
            </a:p>
          </p:txBody>
        </p:sp>
        <p:sp>
          <p:nvSpPr>
            <p:cNvPr id="23600" name="Rectangle 29"/>
            <p:cNvSpPr>
              <a:spLocks noChangeArrowheads="1"/>
            </p:cNvSpPr>
            <p:nvPr/>
          </p:nvSpPr>
          <p:spPr bwMode="auto">
            <a:xfrm>
              <a:off x="3216" y="816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9</a:t>
              </a:r>
              <a:r>
                <a:rPr lang="en-GB" sz="2400">
                  <a:latin typeface="Times New Roman" charset="0"/>
                </a:rPr>
                <a:t>He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601" name="Rectangle 30"/>
            <p:cNvSpPr>
              <a:spLocks noChangeArrowheads="1"/>
            </p:cNvSpPr>
            <p:nvPr/>
          </p:nvSpPr>
          <p:spPr bwMode="auto">
            <a:xfrm>
              <a:off x="2064" y="432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7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-d</a:t>
              </a:r>
            </a:p>
          </p:txBody>
        </p:sp>
        <p:sp>
          <p:nvSpPr>
            <p:cNvPr id="23602" name="Rectangle 31"/>
            <p:cNvSpPr>
              <a:spLocks noChangeArrowheads="1"/>
            </p:cNvSpPr>
            <p:nvPr/>
          </p:nvSpPr>
          <p:spPr bwMode="auto">
            <a:xfrm>
              <a:off x="2448" y="432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8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840 ms</a:t>
              </a:r>
            </a:p>
          </p:txBody>
        </p:sp>
        <p:sp>
          <p:nvSpPr>
            <p:cNvPr id="23603" name="Rectangle 32"/>
            <p:cNvSpPr>
              <a:spLocks noChangeArrowheads="1"/>
            </p:cNvSpPr>
            <p:nvPr/>
          </p:nvSpPr>
          <p:spPr bwMode="auto">
            <a:xfrm>
              <a:off x="2832" y="432"/>
              <a:ext cx="384" cy="384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9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179 ms</a:t>
              </a:r>
            </a:p>
          </p:txBody>
        </p:sp>
        <p:sp>
          <p:nvSpPr>
            <p:cNvPr id="23604" name="Rectangle 33"/>
            <p:cNvSpPr>
              <a:spLocks noChangeArrowheads="1"/>
            </p:cNvSpPr>
            <p:nvPr/>
          </p:nvSpPr>
          <p:spPr bwMode="auto">
            <a:xfrm>
              <a:off x="3216" y="432"/>
              <a:ext cx="38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10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unbound</a:t>
              </a:r>
            </a:p>
          </p:txBody>
        </p:sp>
        <p:sp>
          <p:nvSpPr>
            <p:cNvPr id="23605" name="Rectangle 34"/>
            <p:cNvSpPr>
              <a:spLocks noChangeArrowheads="1"/>
            </p:cNvSpPr>
            <p:nvPr/>
          </p:nvSpPr>
          <p:spPr bwMode="auto">
            <a:xfrm>
              <a:off x="3600" y="432"/>
              <a:ext cx="384" cy="38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latin typeface="Times New Roman" charset="0"/>
                </a:rPr>
                <a:t>11</a:t>
              </a:r>
              <a:r>
                <a:rPr lang="en-GB" sz="2400"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8.5 ms</a:t>
              </a:r>
            </a:p>
          </p:txBody>
        </p:sp>
        <p:sp>
          <p:nvSpPr>
            <p:cNvPr id="23606" name="Rectangle 35"/>
            <p:cNvSpPr>
              <a:spLocks noChangeArrowheads="1"/>
            </p:cNvSpPr>
            <p:nvPr/>
          </p:nvSpPr>
          <p:spPr bwMode="auto">
            <a:xfrm>
              <a:off x="1680" y="432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2400" baseline="30000">
                  <a:solidFill>
                    <a:schemeClr val="bg1"/>
                  </a:solidFill>
                  <a:latin typeface="Times New Roman" charset="0"/>
                </a:rPr>
                <a:t>6</a:t>
              </a:r>
              <a:r>
                <a:rPr lang="en-GB" sz="2400">
                  <a:solidFill>
                    <a:schemeClr val="bg1"/>
                  </a:solidFill>
                  <a:latin typeface="Times New Roman" charset="0"/>
                </a:rPr>
                <a:t>Li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sz="1000">
                  <a:latin typeface="Times New Roman" charset="0"/>
                </a:rPr>
                <a:t>--</a:t>
              </a:r>
            </a:p>
          </p:txBody>
        </p:sp>
      </p:grpSp>
      <p:sp>
        <p:nvSpPr>
          <p:cNvPr id="23560" name="Text Box 36"/>
          <p:cNvSpPr txBox="1">
            <a:spLocks noChangeArrowheads="1"/>
          </p:cNvSpPr>
          <p:nvPr/>
        </p:nvSpPr>
        <p:spPr bwMode="auto">
          <a:xfrm>
            <a:off x="5251450" y="3386138"/>
            <a:ext cx="44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sv-SE" b="1">
                <a:latin typeface="Bookman Old Style" charset="0"/>
              </a:rPr>
              <a:t>N</a:t>
            </a:r>
            <a:endParaRPr lang="en-US" b="1">
              <a:latin typeface="Bookman Old Style" charset="0"/>
            </a:endParaRPr>
          </a:p>
        </p:txBody>
      </p:sp>
      <p:sp>
        <p:nvSpPr>
          <p:cNvPr id="23561" name="Text Box 37"/>
          <p:cNvSpPr txBox="1">
            <a:spLocks noChangeArrowheads="1"/>
          </p:cNvSpPr>
          <p:nvPr/>
        </p:nvSpPr>
        <p:spPr bwMode="auto">
          <a:xfrm>
            <a:off x="911225" y="900113"/>
            <a:ext cx="379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sv-SE" b="1">
                <a:latin typeface="Bookman Old Style" charset="0"/>
              </a:rPr>
              <a:t>Z</a:t>
            </a:r>
            <a:endParaRPr lang="en-US" b="1">
              <a:latin typeface="Bookman Old Style" charset="0"/>
            </a:endParaRPr>
          </a:p>
        </p:txBody>
      </p:sp>
      <p:grpSp>
        <p:nvGrpSpPr>
          <p:cNvPr id="23562" name="Group 11"/>
          <p:cNvGrpSpPr>
            <a:grpSpLocks/>
          </p:cNvGrpSpPr>
          <p:nvPr/>
        </p:nvGrpSpPr>
        <p:grpSpPr bwMode="auto">
          <a:xfrm>
            <a:off x="2674938" y="900113"/>
            <a:ext cx="3060700" cy="2447925"/>
            <a:chOff x="1728" y="288"/>
            <a:chExt cx="1996" cy="1891"/>
          </a:xfrm>
        </p:grpSpPr>
        <p:sp>
          <p:nvSpPr>
            <p:cNvPr id="23588" name="Line 12"/>
            <p:cNvSpPr>
              <a:spLocks noChangeShapeType="1"/>
            </p:cNvSpPr>
            <p:nvPr/>
          </p:nvSpPr>
          <p:spPr bwMode="auto">
            <a:xfrm>
              <a:off x="1728" y="288"/>
              <a:ext cx="1728" cy="172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Text Box 13"/>
            <p:cNvSpPr txBox="1">
              <a:spLocks noChangeArrowheads="1"/>
            </p:cNvSpPr>
            <p:nvPr/>
          </p:nvSpPr>
          <p:spPr bwMode="auto">
            <a:xfrm>
              <a:off x="2686" y="1872"/>
              <a:ext cx="103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sv-SE" sz="2000" b="1">
                  <a:solidFill>
                    <a:srgbClr val="FF0066"/>
                  </a:solidFill>
                  <a:latin typeface="Bookman Old Style" charset="0"/>
                </a:rPr>
                <a:t>ISOBAROS</a:t>
              </a:r>
              <a:endParaRPr lang="en-US" sz="2000" b="1">
                <a:solidFill>
                  <a:srgbClr val="FF0066"/>
                </a:solidFill>
                <a:latin typeface="Bookman Old Style" charset="0"/>
              </a:endParaRPr>
            </a:p>
          </p:txBody>
        </p:sp>
      </p:grpSp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304800" y="3733800"/>
            <a:ext cx="3429000" cy="2652713"/>
            <a:chOff x="192" y="2352"/>
            <a:chExt cx="2160" cy="1671"/>
          </a:xfrm>
        </p:grpSpPr>
        <p:sp>
          <p:nvSpPr>
            <p:cNvPr id="23586" name="Text Box 40"/>
            <p:cNvSpPr txBox="1">
              <a:spLocks noChangeArrowheads="1"/>
            </p:cNvSpPr>
            <p:nvPr/>
          </p:nvSpPr>
          <p:spPr bwMode="auto">
            <a:xfrm>
              <a:off x="192" y="2352"/>
              <a:ext cx="216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105000"/>
                </a:lnSpc>
              </a:pPr>
              <a:r>
                <a:rPr lang="es-ES">
                  <a:solidFill>
                    <a:schemeClr val="accent2"/>
                  </a:solidFill>
                </a:rPr>
                <a:t>Igual densidad</a:t>
              </a:r>
              <a:r>
                <a:rPr lang="es-ES" sz="2000">
                  <a:solidFill>
                    <a:schemeClr val="accent2"/>
                  </a:solidFill>
                </a:rPr>
                <a:t> </a:t>
              </a:r>
              <a:r>
                <a:rPr lang="es-ES">
                  <a:solidFill>
                    <a:schemeClr val="accent2"/>
                  </a:solidFill>
                </a:rPr>
                <a:t>(= M/V)</a:t>
              </a:r>
              <a:r>
                <a:rPr lang="es-ES" sz="2000">
                  <a:solidFill>
                    <a:schemeClr val="accent2"/>
                  </a:solidFill>
                </a:rPr>
                <a:t>             </a:t>
              </a:r>
              <a:r>
                <a:rPr lang="es-ES">
                  <a:solidFill>
                    <a:schemeClr val="accent2"/>
                  </a:solidFill>
                </a:rPr>
                <a:t>r = r</a:t>
              </a:r>
              <a:r>
                <a:rPr lang="es-ES" sz="2800" baseline="-25000">
                  <a:solidFill>
                    <a:schemeClr val="accent2"/>
                  </a:solidFill>
                </a:rPr>
                <a:t>o</a:t>
              </a:r>
              <a:r>
                <a:rPr lang="es-ES">
                  <a:solidFill>
                    <a:schemeClr val="accent2"/>
                  </a:solidFill>
                </a:rPr>
                <a:t>A</a:t>
              </a:r>
              <a:r>
                <a:rPr lang="es-ES" sz="2800" baseline="30000">
                  <a:solidFill>
                    <a:schemeClr val="accent2"/>
                  </a:solidFill>
                </a:rPr>
                <a:t>1/3</a:t>
              </a:r>
              <a:r>
                <a:rPr lang="es-ES" sz="2800">
                  <a:solidFill>
                    <a:schemeClr val="accent2"/>
                  </a:solidFill>
                </a:rPr>
                <a:t>, </a:t>
              </a:r>
              <a:r>
                <a:rPr lang="es-ES" sz="2000">
                  <a:solidFill>
                    <a:schemeClr val="accent2"/>
                  </a:solidFill>
                </a:rPr>
                <a:t>r</a:t>
              </a:r>
              <a:r>
                <a:rPr lang="es-ES" sz="2000" baseline="-25000">
                  <a:solidFill>
                    <a:schemeClr val="accent2"/>
                  </a:solidFill>
                </a:rPr>
                <a:t>o </a:t>
              </a:r>
              <a:r>
                <a:rPr lang="es-ES" sz="2000">
                  <a:solidFill>
                    <a:schemeClr val="accent2"/>
                  </a:solidFill>
                  <a:sym typeface="Symbol" charset="0"/>
                </a:rPr>
                <a:t>1.2 fm</a:t>
              </a:r>
              <a:endParaRPr lang="es-ES" sz="2000">
                <a:solidFill>
                  <a:schemeClr val="accent2"/>
                </a:solidFill>
              </a:endParaRPr>
            </a:p>
          </p:txBody>
        </p:sp>
        <p:pic>
          <p:nvPicPr>
            <p:cNvPr id="23587" name="Picture 44" descr="densidad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928"/>
              <a:ext cx="1378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343400" y="3040063"/>
            <a:ext cx="5410200" cy="3473450"/>
            <a:chOff x="2736" y="1915"/>
            <a:chExt cx="3408" cy="2188"/>
          </a:xfrm>
        </p:grpSpPr>
        <p:grpSp>
          <p:nvGrpSpPr>
            <p:cNvPr id="23576" name="Group 55"/>
            <p:cNvGrpSpPr>
              <a:grpSpLocks/>
            </p:cNvGrpSpPr>
            <p:nvPr/>
          </p:nvGrpSpPr>
          <p:grpSpPr bwMode="auto">
            <a:xfrm>
              <a:off x="2736" y="1915"/>
              <a:ext cx="3408" cy="2184"/>
              <a:chOff x="2726" y="1853"/>
              <a:chExt cx="3408" cy="2227"/>
            </a:xfrm>
          </p:grpSpPr>
          <p:pic>
            <p:nvPicPr>
              <p:cNvPr id="23579" name="Picture 42" descr="mass-h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0" y="1853"/>
                <a:ext cx="1174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0" name="Picture 43" descr="mass-Ab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6" y="2358"/>
                <a:ext cx="3408" cy="1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1" name="Picture 47" descr="pesado-2ligeros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2448"/>
                <a:ext cx="1272" cy="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82" name="Line 48"/>
              <p:cNvSpPr>
                <a:spLocks noChangeShapeType="1"/>
              </p:cNvSpPr>
              <p:nvPr/>
            </p:nvSpPr>
            <p:spPr bwMode="auto">
              <a:xfrm flipH="1">
                <a:off x="3350" y="2304"/>
                <a:ext cx="816" cy="7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583" name="Text Box 49"/>
              <p:cNvSpPr txBox="1">
                <a:spLocks noChangeArrowheads="1"/>
              </p:cNvSpPr>
              <p:nvPr/>
            </p:nvSpPr>
            <p:spPr bwMode="auto">
              <a:xfrm rot="-2437650">
                <a:off x="3362" y="2495"/>
                <a:ext cx="576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s-ES" sz="1600">
                    <a:solidFill>
                      <a:srgbClr val="FF0000"/>
                    </a:solidFill>
                  </a:rPr>
                  <a:t>Fusión</a:t>
                </a:r>
              </a:p>
            </p:txBody>
          </p:sp>
          <p:sp>
            <p:nvSpPr>
              <p:cNvPr id="23584" name="Line 50"/>
              <p:cNvSpPr>
                <a:spLocks noChangeShapeType="1"/>
              </p:cNvSpPr>
              <p:nvPr/>
            </p:nvSpPr>
            <p:spPr bwMode="auto">
              <a:xfrm>
                <a:off x="5136" y="2976"/>
                <a:ext cx="432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585" name="Text Box 51"/>
              <p:cNvSpPr txBox="1">
                <a:spLocks noChangeArrowheads="1"/>
              </p:cNvSpPr>
              <p:nvPr/>
            </p:nvSpPr>
            <p:spPr bwMode="auto">
              <a:xfrm>
                <a:off x="5472" y="2976"/>
                <a:ext cx="576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s-ES" sz="1800">
                    <a:solidFill>
                      <a:srgbClr val="FF0000"/>
                    </a:solidFill>
                  </a:rPr>
                  <a:t>Fisión</a:t>
                </a:r>
              </a:p>
            </p:txBody>
          </p:sp>
        </p:grpSp>
        <p:sp>
          <p:nvSpPr>
            <p:cNvPr id="23577" name="Text Box 52"/>
            <p:cNvSpPr txBox="1">
              <a:spLocks noChangeArrowheads="1"/>
            </p:cNvSpPr>
            <p:nvPr/>
          </p:nvSpPr>
          <p:spPr bwMode="auto">
            <a:xfrm rot="-5335086">
              <a:off x="2486" y="3120"/>
              <a:ext cx="910" cy="14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s-ES" sz="1600">
                  <a:solidFill>
                    <a:srgbClr val="FF0000"/>
                  </a:solidFill>
                </a:rPr>
                <a:t> E/A (MeV)</a:t>
              </a:r>
            </a:p>
          </p:txBody>
        </p:sp>
        <p:sp>
          <p:nvSpPr>
            <p:cNvPr id="23578" name="Text Box 53"/>
            <p:cNvSpPr txBox="1">
              <a:spLocks noChangeArrowheads="1"/>
            </p:cNvSpPr>
            <p:nvPr/>
          </p:nvSpPr>
          <p:spPr bwMode="auto">
            <a:xfrm>
              <a:off x="4042" y="3911"/>
              <a:ext cx="1008" cy="19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s-ES" sz="1400">
                  <a:solidFill>
                    <a:srgbClr val="FF0000"/>
                  </a:solidFill>
                </a:rPr>
                <a:t>Número Másico</a:t>
              </a:r>
            </a:p>
          </p:txBody>
        </p:sp>
      </p:grpSp>
      <p:sp>
        <p:nvSpPr>
          <p:cNvPr id="23565" name="Rectangle 62"/>
          <p:cNvSpPr>
            <a:spLocks noChangeArrowheads="1"/>
          </p:cNvSpPr>
          <p:nvPr/>
        </p:nvSpPr>
        <p:spPr bwMode="auto">
          <a:xfrm>
            <a:off x="9105900" y="2147888"/>
            <a:ext cx="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s-ES"/>
          </a:p>
        </p:txBody>
      </p:sp>
      <p:sp>
        <p:nvSpPr>
          <p:cNvPr id="23566" name="Rectangle 66"/>
          <p:cNvSpPr>
            <a:spLocks noChangeArrowheads="1"/>
          </p:cNvSpPr>
          <p:nvPr/>
        </p:nvSpPr>
        <p:spPr bwMode="auto">
          <a:xfrm>
            <a:off x="8534400" y="990600"/>
            <a:ext cx="990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s-ES"/>
          </a:p>
        </p:txBody>
      </p:sp>
      <p:graphicFrame>
        <p:nvGraphicFramePr>
          <p:cNvPr id="23567" name="Object 68"/>
          <p:cNvGraphicFramePr>
            <a:graphicFrameLocks noChangeAspect="1"/>
          </p:cNvGraphicFramePr>
          <p:nvPr/>
        </p:nvGraphicFramePr>
        <p:xfrm>
          <a:off x="8534400" y="1055688"/>
          <a:ext cx="990600" cy="854075"/>
        </p:xfrm>
        <a:graphic>
          <a:graphicData uri="http://schemas.openxmlformats.org/presentationml/2006/ole">
            <p:oleObj spid="_x0000_s78868" name="Ecuación" r:id="rId7" imgW="279279" imgH="241195" progId="Equation.3">
              <p:embed/>
            </p:oleObj>
          </a:graphicData>
        </a:graphic>
      </p:graphicFrame>
      <p:sp>
        <p:nvSpPr>
          <p:cNvPr id="23568" name="Text Box 70"/>
          <p:cNvSpPr txBox="1">
            <a:spLocks noChangeArrowheads="1"/>
          </p:cNvSpPr>
          <p:nvPr/>
        </p:nvSpPr>
        <p:spPr bwMode="auto">
          <a:xfrm>
            <a:off x="8229600" y="2362200"/>
            <a:ext cx="990600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200">
                <a:solidFill>
                  <a:srgbClr val="FF0000"/>
                </a:solidFill>
              </a:rPr>
              <a:t>N. atómico</a:t>
            </a:r>
          </a:p>
        </p:txBody>
      </p:sp>
      <p:sp>
        <p:nvSpPr>
          <p:cNvPr id="23569" name="Line 71"/>
          <p:cNvSpPr>
            <a:spLocks noChangeShapeType="1"/>
          </p:cNvSpPr>
          <p:nvPr/>
        </p:nvSpPr>
        <p:spPr bwMode="auto">
          <a:xfrm flipH="1">
            <a:off x="8686800" y="17526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23570" name="Text Box 72"/>
          <p:cNvSpPr txBox="1">
            <a:spLocks noChangeArrowheads="1"/>
          </p:cNvSpPr>
          <p:nvPr/>
        </p:nvSpPr>
        <p:spPr bwMode="auto">
          <a:xfrm>
            <a:off x="7772400" y="990600"/>
            <a:ext cx="762000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200"/>
              <a:t>N. Másico</a:t>
            </a:r>
          </a:p>
        </p:txBody>
      </p:sp>
      <p:sp>
        <p:nvSpPr>
          <p:cNvPr id="23571" name="Text Box 73"/>
          <p:cNvSpPr txBox="1">
            <a:spLocks noChangeArrowheads="1"/>
          </p:cNvSpPr>
          <p:nvPr/>
        </p:nvSpPr>
        <p:spPr bwMode="auto">
          <a:xfrm>
            <a:off x="8991600" y="1905000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200">
                <a:solidFill>
                  <a:schemeClr val="accent2"/>
                </a:solidFill>
              </a:rPr>
              <a:t>N. Neutrones</a:t>
            </a:r>
          </a:p>
        </p:txBody>
      </p:sp>
      <p:sp>
        <p:nvSpPr>
          <p:cNvPr id="23572" name="Text Box 74"/>
          <p:cNvSpPr txBox="1">
            <a:spLocks noChangeArrowheads="1"/>
          </p:cNvSpPr>
          <p:nvPr/>
        </p:nvSpPr>
        <p:spPr bwMode="auto">
          <a:xfrm>
            <a:off x="8534400" y="715963"/>
            <a:ext cx="1066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800"/>
              <a:t>A = Z + N</a:t>
            </a:r>
          </a:p>
        </p:txBody>
      </p:sp>
      <p:sp>
        <p:nvSpPr>
          <p:cNvPr id="23573" name="Text Box 75"/>
          <p:cNvSpPr txBox="1">
            <a:spLocks noChangeArrowheads="1"/>
          </p:cNvSpPr>
          <p:nvPr/>
        </p:nvSpPr>
        <p:spPr bwMode="auto">
          <a:xfrm>
            <a:off x="6324600" y="2620963"/>
            <a:ext cx="266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sz="1800"/>
              <a:t>M(Z,N)= ZMp +NMn - E</a:t>
            </a:r>
          </a:p>
        </p:txBody>
      </p:sp>
      <p:sp>
        <p:nvSpPr>
          <p:cNvPr id="23574" name="Rectangle 76"/>
          <p:cNvSpPr>
            <a:spLocks noChangeArrowheads="1"/>
          </p:cNvSpPr>
          <p:nvPr/>
        </p:nvSpPr>
        <p:spPr bwMode="auto">
          <a:xfrm>
            <a:off x="8610600" y="1524000"/>
            <a:ext cx="304800" cy="304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3575" name="Rectangle 78"/>
          <p:cNvSpPr>
            <a:spLocks noChangeArrowheads="1"/>
          </p:cNvSpPr>
          <p:nvPr/>
        </p:nvSpPr>
        <p:spPr bwMode="auto">
          <a:xfrm>
            <a:off x="9194800" y="1511300"/>
            <a:ext cx="304800" cy="304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97C67B-3559-2F4B-B374-9B8441318277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55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360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Aplicaciones (I)</a:t>
            </a:r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944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Char char="§"/>
            </a:pPr>
            <a:r>
              <a:rPr lang="es-ES"/>
              <a:t> Reacciones de fusión                     </a:t>
            </a:r>
            <a:r>
              <a:rPr lang="es-ES" sz="1800"/>
              <a:t>17.6 MeV</a:t>
            </a:r>
            <a:r>
              <a:rPr lang="es-ES"/>
              <a:t>  </a:t>
            </a:r>
            <a:r>
              <a:rPr lang="es-ES">
                <a:sym typeface="Symbol" charset="0"/>
              </a:rPr>
              <a:t> Energía del Futuro</a:t>
            </a:r>
            <a:endParaRPr lang="es-ES"/>
          </a:p>
        </p:txBody>
      </p:sp>
      <p:pic>
        <p:nvPicPr>
          <p:cNvPr id="36869" name="Picture 4" descr="fusion-reactor-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925" y="838200"/>
            <a:ext cx="1793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j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600200"/>
            <a:ext cx="19050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12" descr="Pergamino"/>
          <p:cNvSpPr txBox="1">
            <a:spLocks noChangeArrowheads="1"/>
          </p:cNvSpPr>
          <p:nvPr/>
        </p:nvSpPr>
        <p:spPr bwMode="auto">
          <a:xfrm>
            <a:off x="4572000" y="5105400"/>
            <a:ext cx="228600" cy="274638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50000"/>
              </a:lnSpc>
              <a:spcBef>
                <a:spcPct val="50000"/>
              </a:spcBef>
              <a:buFont typeface="Wingdings" charset="0"/>
              <a:buChar char="§"/>
            </a:pPr>
            <a:endParaRPr lang="es-E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81000" y="4221088"/>
            <a:ext cx="9525000" cy="2647950"/>
            <a:chOff x="240" y="2640"/>
            <a:chExt cx="6000" cy="1668"/>
          </a:xfrm>
        </p:grpSpPr>
        <p:sp>
          <p:nvSpPr>
            <p:cNvPr id="36880" name="Text Box 16"/>
            <p:cNvSpPr txBox="1">
              <a:spLocks noChangeArrowheads="1"/>
            </p:cNvSpPr>
            <p:nvPr/>
          </p:nvSpPr>
          <p:spPr bwMode="auto">
            <a:xfrm>
              <a:off x="240" y="2640"/>
              <a:ext cx="5904" cy="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lvl="1" algn="l" eaLnBrk="1" hangingPunct="1">
                <a:buFont typeface="Wingdings" charset="0"/>
                <a:buChar char="§"/>
              </a:pPr>
              <a:r>
                <a:rPr lang="es-ES" dirty="0"/>
                <a:t>Reacciones en cadena /primer reactor E. Fermi 1942</a:t>
              </a:r>
            </a:p>
            <a:p>
              <a:pPr lvl="1" algn="l" eaLnBrk="1" hangingPunct="1"/>
              <a:endParaRPr lang="es-ES" dirty="0"/>
            </a:p>
            <a:p>
              <a:pPr lvl="1" algn="l" eaLnBrk="1" hangingPunct="1">
                <a:buFont typeface="Wingdings" charset="0"/>
                <a:buChar char="§"/>
              </a:pPr>
              <a:r>
                <a:rPr lang="es-ES" dirty="0"/>
                <a:t>No controlada, 1945</a:t>
              </a:r>
            </a:p>
            <a:p>
              <a:pPr lvl="1" algn="l" eaLnBrk="1" hangingPunct="1">
                <a:buFont typeface="Wingdings" charset="0"/>
                <a:buChar char="§"/>
              </a:pPr>
              <a:endParaRPr lang="es-ES" dirty="0"/>
            </a:p>
          </p:txBody>
        </p:sp>
        <p:pic>
          <p:nvPicPr>
            <p:cNvPr id="36881" name="Picture 9" descr="chainreacti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928"/>
              <a:ext cx="3946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2" name="Text Box 10" descr="Pergamino"/>
            <p:cNvSpPr txBox="1">
              <a:spLocks noChangeArrowheads="1"/>
            </p:cNvSpPr>
            <p:nvPr/>
          </p:nvSpPr>
          <p:spPr bwMode="auto">
            <a:xfrm>
              <a:off x="1344" y="3264"/>
              <a:ext cx="864" cy="173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§"/>
              </a:pPr>
              <a:endParaRPr lang="es-ES"/>
            </a:p>
          </p:txBody>
        </p:sp>
        <p:sp>
          <p:nvSpPr>
            <p:cNvPr id="36883" name="Text Box 11" descr="Pergamino"/>
            <p:cNvSpPr txBox="1">
              <a:spLocks noChangeArrowheads="1"/>
            </p:cNvSpPr>
            <p:nvPr/>
          </p:nvSpPr>
          <p:spPr bwMode="auto">
            <a:xfrm>
              <a:off x="2832" y="3264"/>
              <a:ext cx="864" cy="173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s-ES"/>
            </a:p>
          </p:txBody>
        </p:sp>
        <p:pic>
          <p:nvPicPr>
            <p:cNvPr id="36884" name="Picture 13" descr="reacto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2928"/>
              <a:ext cx="792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5" name="Text Box 14"/>
            <p:cNvSpPr txBox="1">
              <a:spLocks noChangeArrowheads="1"/>
            </p:cNvSpPr>
            <p:nvPr/>
          </p:nvSpPr>
          <p:spPr bwMode="auto">
            <a:xfrm>
              <a:off x="4464" y="3648"/>
              <a:ext cx="17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s-ES" sz="1800">
                  <a:solidFill>
                    <a:schemeClr val="accent2"/>
                  </a:solidFill>
                </a:rPr>
                <a:t>Central Nuclear , 1954 en Obninsk, Rusia</a:t>
              </a:r>
            </a:p>
          </p:txBody>
        </p:sp>
        <p:pic>
          <p:nvPicPr>
            <p:cNvPr id="36886" name="Picture 15" descr="atombom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456"/>
              <a:ext cx="799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3" name="Text Box 17"/>
          <p:cNvSpPr txBox="1">
            <a:spLocks noChangeArrowheads="1"/>
          </p:cNvSpPr>
          <p:nvPr/>
        </p:nvSpPr>
        <p:spPr bwMode="auto">
          <a:xfrm>
            <a:off x="6324600" y="1676400"/>
            <a:ext cx="12954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1800"/>
              <a:t>JET, UK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" sz="1800">
                <a:solidFill>
                  <a:srgbClr val="009900"/>
                </a:solidFill>
              </a:rPr>
              <a:t>ITER, Fr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2487613"/>
            <a:ext cx="7772400" cy="1870075"/>
            <a:chOff x="192" y="1567"/>
            <a:chExt cx="4896" cy="1178"/>
          </a:xfrm>
        </p:grpSpPr>
        <p:grpSp>
          <p:nvGrpSpPr>
            <p:cNvPr id="36875" name="Group 19"/>
            <p:cNvGrpSpPr>
              <a:grpSpLocks/>
            </p:cNvGrpSpPr>
            <p:nvPr/>
          </p:nvGrpSpPr>
          <p:grpSpPr bwMode="auto">
            <a:xfrm>
              <a:off x="192" y="1567"/>
              <a:ext cx="4896" cy="968"/>
              <a:chOff x="192" y="1567"/>
              <a:chExt cx="4896" cy="968"/>
            </a:xfrm>
          </p:grpSpPr>
          <p:pic>
            <p:nvPicPr>
              <p:cNvPr id="36877" name="Picture 7" descr="fission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0" y="1567"/>
                <a:ext cx="2858" cy="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78" name="Text Box 8"/>
              <p:cNvSpPr txBox="1">
                <a:spLocks noChangeArrowheads="1"/>
              </p:cNvSpPr>
              <p:nvPr/>
            </p:nvSpPr>
            <p:spPr bwMode="auto">
              <a:xfrm>
                <a:off x="240" y="2304"/>
                <a:ext cx="32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s-ES" sz="1800"/>
                  <a:t>1938 , Otto Hahn &amp; Lise Meitner</a:t>
                </a:r>
              </a:p>
            </p:txBody>
          </p:sp>
          <p:sp>
            <p:nvSpPr>
              <p:cNvPr id="36879" name="Text Box 18"/>
              <p:cNvSpPr txBox="1">
                <a:spLocks noChangeArrowheads="1"/>
              </p:cNvSpPr>
              <p:nvPr/>
            </p:nvSpPr>
            <p:spPr bwMode="auto">
              <a:xfrm>
                <a:off x="192" y="1911"/>
                <a:ext cx="1968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buFont typeface="Wingdings" charset="0"/>
                  <a:buChar char="§"/>
                </a:pPr>
                <a:r>
                  <a:rPr lang="es-ES">
                    <a:sym typeface="Symbol" charset="0"/>
                  </a:rPr>
                  <a:t>Reacciones de fisión  </a:t>
                </a:r>
                <a:r>
                  <a:rPr lang="es-ES"/>
                  <a:t> </a:t>
                </a:r>
                <a:endParaRPr lang="es-ES" sz="1800"/>
              </a:p>
            </p:txBody>
          </p:sp>
        </p:grpSp>
        <p:sp>
          <p:nvSpPr>
            <p:cNvPr id="36876" name="Text Box 21"/>
            <p:cNvSpPr txBox="1">
              <a:spLocks noChangeArrowheads="1"/>
            </p:cNvSpPr>
            <p:nvPr/>
          </p:nvSpPr>
          <p:spPr bwMode="auto">
            <a:xfrm>
              <a:off x="2394" y="2341"/>
              <a:ext cx="217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</a:rPr>
                <a:t>Energía </a:t>
              </a: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 10-100x10</a:t>
              </a:r>
              <a:r>
                <a:rPr lang="en-US" sz="1800" baseline="30000">
                  <a:solidFill>
                    <a:schemeClr val="accent2"/>
                  </a:solidFill>
                  <a:sym typeface="Symbol" charset="0"/>
                </a:rPr>
                <a:t>6</a:t>
              </a: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 mayor que en reacciones químicas</a:t>
              </a:r>
            </a:p>
          </p:txBody>
        </p:sp>
      </p:grp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A2E01-4999-5B48-8EFD-C419B690D077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739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Aplicaciones (II)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915400" cy="685800"/>
          </a:xfrm>
        </p:spPr>
        <p:txBody>
          <a:bodyPr/>
          <a:lstStyle/>
          <a:p>
            <a:pPr marL="381000" indent="-381000" eaLnBrk="1" hangingPunct="1">
              <a:buFont typeface="Wingdings" charset="0"/>
              <a:buChar char="Ø"/>
            </a:pPr>
            <a:r>
              <a:rPr lang="es-ES" sz="2400">
                <a:solidFill>
                  <a:schemeClr val="accent2"/>
                </a:solidFill>
                <a:latin typeface="Comic Sans MS" charset="0"/>
              </a:rPr>
              <a:t>Física de Superficies</a:t>
            </a:r>
          </a:p>
          <a:p>
            <a:pPr marL="381000" indent="-381000" eaLnBrk="1" hangingPunct="1">
              <a:buFont typeface="Wingdings" charset="0"/>
              <a:buChar char="Ø"/>
            </a:pPr>
            <a:endParaRPr lang="es-ES">
              <a:latin typeface="Comic Sans MS" charset="0"/>
            </a:endParaRP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228600" y="1752600"/>
            <a:ext cx="4267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 sz="2000"/>
              <a:t>Los núcleos radioactivos se usan como “espías” (PAC) </a:t>
            </a:r>
            <a:r>
              <a:rPr lang="es-ES" sz="2000">
                <a:sym typeface="Symbol" charset="0"/>
              </a:rPr>
              <a:t>                                                  -</a:t>
            </a:r>
            <a:r>
              <a:rPr lang="es-ES" sz="2000"/>
              <a:t>semiconductores de alta tec.       -como dopantes.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38200" y="4908550"/>
            <a:ext cx="7943850" cy="1949450"/>
            <a:chOff x="528" y="3092"/>
            <a:chExt cx="5004" cy="1228"/>
          </a:xfrm>
        </p:grpSpPr>
        <p:sp>
          <p:nvSpPr>
            <p:cNvPr id="37904" name="Text Box 6"/>
            <p:cNvSpPr txBox="1">
              <a:spLocks noChangeArrowheads="1"/>
            </p:cNvSpPr>
            <p:nvPr/>
          </p:nvSpPr>
          <p:spPr bwMode="auto">
            <a:xfrm>
              <a:off x="528" y="3092"/>
              <a:ext cx="50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buFont typeface="Wingdings" charset="0"/>
                <a:buChar char="Ø"/>
              </a:pPr>
              <a:r>
                <a:rPr lang="es-ES">
                  <a:solidFill>
                    <a:schemeClr val="accent2"/>
                  </a:solidFill>
                </a:rPr>
                <a:t> Ciencias de la Vida</a:t>
              </a:r>
            </a:p>
          </p:txBody>
        </p:sp>
        <p:sp>
          <p:nvSpPr>
            <p:cNvPr id="37905" name="Text Box 7"/>
            <p:cNvSpPr txBox="1">
              <a:spLocks noChangeArrowheads="1"/>
            </p:cNvSpPr>
            <p:nvPr/>
          </p:nvSpPr>
          <p:spPr bwMode="auto">
            <a:xfrm>
              <a:off x="864" y="3342"/>
              <a:ext cx="2304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buFont typeface="Wingdings" charset="0"/>
                <a:buChar char="Ø"/>
              </a:pPr>
              <a:r>
                <a:rPr lang="es-ES" dirty="0"/>
                <a:t>Trazadores (1925...)</a:t>
              </a: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Ø"/>
              </a:pPr>
              <a:r>
                <a:rPr lang="es-ES" dirty="0"/>
                <a:t>Diagnóstico</a:t>
              </a: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  <a:buFont typeface="Wingdings" charset="0"/>
                <a:buChar char="Ø"/>
              </a:pPr>
              <a:r>
                <a:rPr lang="es-ES" dirty="0">
                  <a:solidFill>
                    <a:srgbClr val="FF0000"/>
                  </a:solidFill>
                </a:rPr>
                <a:t>Terapia</a:t>
              </a:r>
            </a:p>
            <a:p>
              <a:pPr algn="l"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s-E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62000" y="3155950"/>
            <a:ext cx="8763000" cy="1462088"/>
            <a:chOff x="480" y="1968"/>
            <a:chExt cx="5520" cy="921"/>
          </a:xfrm>
        </p:grpSpPr>
        <p:sp>
          <p:nvSpPr>
            <p:cNvPr id="37902" name="Text Box 5"/>
            <p:cNvSpPr txBox="1">
              <a:spLocks noChangeArrowheads="1"/>
            </p:cNvSpPr>
            <p:nvPr/>
          </p:nvSpPr>
          <p:spPr bwMode="auto">
            <a:xfrm>
              <a:off x="480" y="1968"/>
              <a:ext cx="470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80000"/>
                </a:lnSpc>
                <a:spcBef>
                  <a:spcPct val="125000"/>
                </a:spcBef>
                <a:buFont typeface="Wingdings" charset="0"/>
                <a:buChar char="Ø"/>
              </a:pPr>
              <a:r>
                <a:rPr lang="es-ES"/>
                <a:t> </a:t>
              </a:r>
              <a:r>
                <a:rPr lang="es-ES">
                  <a:solidFill>
                    <a:schemeClr val="accent2"/>
                  </a:solidFill>
                </a:rPr>
                <a:t>Datación</a:t>
              </a:r>
              <a:r>
                <a:rPr lang="es-ES"/>
                <a:t> </a:t>
              </a:r>
            </a:p>
          </p:txBody>
        </p:sp>
        <p:sp>
          <p:nvSpPr>
            <p:cNvPr id="37903" name="Text Box 8"/>
            <p:cNvSpPr txBox="1">
              <a:spLocks noChangeArrowheads="1"/>
            </p:cNvSpPr>
            <p:nvPr/>
          </p:nvSpPr>
          <p:spPr bwMode="auto">
            <a:xfrm>
              <a:off x="768" y="2256"/>
              <a:ext cx="5232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60000"/>
                </a:spcBef>
                <a:buFont typeface="Wingdings" charset="0"/>
                <a:buChar char="Ø"/>
              </a:pPr>
              <a:r>
                <a:rPr lang="es-ES"/>
                <a:t>Obras de arte</a:t>
              </a:r>
            </a:p>
            <a:p>
              <a:pPr algn="l" eaLnBrk="1" hangingPunct="1">
                <a:lnSpc>
                  <a:spcPct val="90000"/>
                </a:lnSpc>
                <a:spcBef>
                  <a:spcPct val="60000"/>
                </a:spcBef>
                <a:buFont typeface="Wingdings" charset="0"/>
                <a:buChar char="Ø"/>
              </a:pPr>
              <a:r>
                <a:rPr lang="es-ES"/>
                <a:t>Arqueología..</a:t>
              </a:r>
              <a:endParaRPr lang="es-ES" sz="2000"/>
            </a:p>
          </p:txBody>
        </p:sp>
      </p:grpSp>
      <p:pic>
        <p:nvPicPr>
          <p:cNvPr id="37896" name="Picture 9" descr="SS-isolde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816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10" descr="Papel seda azul"/>
          <p:cNvSpPr>
            <a:spLocks noChangeArrowheads="1"/>
          </p:cNvSpPr>
          <p:nvPr/>
        </p:nvSpPr>
        <p:spPr bwMode="auto">
          <a:xfrm>
            <a:off x="5791200" y="2590800"/>
            <a:ext cx="762000" cy="2286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ES" sz="1400">
                <a:latin typeface="Times New Roman" charset="0"/>
              </a:rPr>
              <a:t>detector</a:t>
            </a:r>
          </a:p>
        </p:txBody>
      </p:sp>
      <p:sp>
        <p:nvSpPr>
          <p:cNvPr id="37898" name="Rectangle 11" descr="Papel seda azul"/>
          <p:cNvSpPr>
            <a:spLocks noChangeArrowheads="1"/>
          </p:cNvSpPr>
          <p:nvPr/>
        </p:nvSpPr>
        <p:spPr bwMode="auto">
          <a:xfrm>
            <a:off x="4648200" y="2286000"/>
            <a:ext cx="1143000" cy="2286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ES" sz="1400">
                <a:latin typeface="Times New Roman" charset="0"/>
              </a:rPr>
              <a:t>Sonda nuclear</a:t>
            </a:r>
          </a:p>
        </p:txBody>
      </p:sp>
      <p:sp>
        <p:nvSpPr>
          <p:cNvPr id="37899" name="Rectangle 12" descr="Papel seda azul"/>
          <p:cNvSpPr>
            <a:spLocks noChangeArrowheads="1"/>
          </p:cNvSpPr>
          <p:nvPr/>
        </p:nvSpPr>
        <p:spPr bwMode="auto">
          <a:xfrm>
            <a:off x="7848600" y="2514600"/>
            <a:ext cx="762000" cy="2286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ES" sz="1400" b="1">
                <a:solidFill>
                  <a:srgbClr val="FF0000"/>
                </a:solidFill>
                <a:latin typeface="Symbol" charset="0"/>
              </a:rPr>
              <a:t>a, b, g</a:t>
            </a:r>
            <a:r>
              <a:rPr lang="es-ES" sz="1400">
                <a:latin typeface="Symbol" charset="0"/>
              </a:rPr>
              <a:t> </a:t>
            </a:r>
          </a:p>
        </p:txBody>
      </p:sp>
      <p:sp>
        <p:nvSpPr>
          <p:cNvPr id="37900" name="Text Box 13"/>
          <p:cNvSpPr txBox="1">
            <a:spLocks noChangeArrowheads="1"/>
          </p:cNvSpPr>
          <p:nvPr/>
        </p:nvSpPr>
        <p:spPr bwMode="auto">
          <a:xfrm>
            <a:off x="5943600" y="32004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endParaRPr lang="es-ES" sz="1400">
              <a:latin typeface="Times New Roman" charset="0"/>
            </a:endParaRPr>
          </a:p>
        </p:txBody>
      </p:sp>
      <p:sp>
        <p:nvSpPr>
          <p:cNvPr id="37901" name="Text Box 14" descr="Papel seda azul"/>
          <p:cNvSpPr txBox="1">
            <a:spLocks noChangeArrowheads="1"/>
          </p:cNvSpPr>
          <p:nvPr/>
        </p:nvSpPr>
        <p:spPr bwMode="auto">
          <a:xfrm>
            <a:off x="7620000" y="2806700"/>
            <a:ext cx="2057400" cy="73025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s-ES" sz="1400" b="1">
                <a:latin typeface="Times New Roman" charset="0"/>
              </a:rPr>
              <a:t>La desintegración radioactiva transmite la información al exterior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DD280B-9AD2-1A4F-8872-9CFF0DC11588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6973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 Génesis de los elementos /Datación de Estrellas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486400" y="914400"/>
            <a:ext cx="419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 sz="2000"/>
              <a:t>Temperatura en el Sol 15x10</a:t>
            </a:r>
            <a:r>
              <a:rPr lang="es-ES" baseline="30000"/>
              <a:t>6</a:t>
            </a:r>
            <a:r>
              <a:rPr lang="es-ES" sz="2000" baseline="30000"/>
              <a:t> </a:t>
            </a:r>
            <a:r>
              <a:rPr lang="es-ES" sz="2000"/>
              <a:t>C</a:t>
            </a:r>
          </a:p>
          <a:p>
            <a:pPr algn="l" eaLnBrk="1" hangingPunct="1"/>
            <a:r>
              <a:rPr lang="es-ES" sz="2000"/>
              <a:t>Gas de protones suficientemente caliente para producir fusión de protones: </a:t>
            </a:r>
            <a:r>
              <a:rPr lang="es-ES">
                <a:solidFill>
                  <a:schemeClr val="accent2"/>
                </a:solidFill>
              </a:rPr>
              <a:t>Cadena-pp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5257800" y="1828800"/>
            <a:ext cx="228600" cy="533400"/>
          </a:xfrm>
          <a:prstGeom prst="leftArrow">
            <a:avLst>
              <a:gd name="adj1" fmla="val 45241"/>
              <a:gd name="adj2" fmla="val 41667"/>
            </a:avLst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33798" name="Picture 4" descr="fusion-s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5105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152400" y="685800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1981200" y="685800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3733800" y="6858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61805" name="Text Box 13"/>
          <p:cNvSpPr txBox="1">
            <a:spLocks noChangeArrowheads="1"/>
          </p:cNvSpPr>
          <p:nvPr/>
        </p:nvSpPr>
        <p:spPr bwMode="auto">
          <a:xfrm>
            <a:off x="152400" y="5181600"/>
            <a:ext cx="4953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>
                <a:solidFill>
                  <a:schemeClr val="accent2"/>
                </a:solidFill>
              </a:rPr>
              <a:t>¿Cómo se producen los elementos más pesados que existen en la naturaleza?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4800" y="2397125"/>
            <a:ext cx="9448800" cy="4156075"/>
            <a:chOff x="192" y="1392"/>
            <a:chExt cx="5952" cy="2618"/>
          </a:xfrm>
        </p:grpSpPr>
        <p:grpSp>
          <p:nvGrpSpPr>
            <p:cNvPr id="33805" name="Group 15"/>
            <p:cNvGrpSpPr>
              <a:grpSpLocks/>
            </p:cNvGrpSpPr>
            <p:nvPr/>
          </p:nvGrpSpPr>
          <p:grpSpPr bwMode="auto">
            <a:xfrm>
              <a:off x="192" y="1392"/>
              <a:ext cx="5952" cy="2618"/>
              <a:chOff x="192" y="1392"/>
              <a:chExt cx="5952" cy="2618"/>
            </a:xfrm>
          </p:grpSpPr>
          <p:pic>
            <p:nvPicPr>
              <p:cNvPr id="33807" name="Picture 7" descr="CNO cycle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1584"/>
                <a:ext cx="2866" cy="2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8" name="Text Box 8"/>
              <p:cNvSpPr txBox="1">
                <a:spLocks noChangeArrowheads="1"/>
              </p:cNvSpPr>
              <p:nvPr/>
            </p:nvSpPr>
            <p:spPr bwMode="auto">
              <a:xfrm>
                <a:off x="192" y="2304"/>
                <a:ext cx="2832" cy="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lnSpc>
                    <a:spcPct val="90000"/>
                  </a:lnSpc>
                  <a:spcBef>
                    <a:spcPct val="80000"/>
                  </a:spcBef>
                </a:pPr>
                <a:r>
                  <a:rPr lang="es-ES" sz="2000"/>
                  <a:t>Estrellas más masivas </a:t>
                </a:r>
                <a:r>
                  <a:rPr lang="es-ES" sz="2000">
                    <a:sym typeface="Symbol" charset="0"/>
                  </a:rPr>
                  <a:t></a:t>
                </a:r>
                <a:r>
                  <a:rPr lang="es-ES" sz="2000"/>
                  <a:t> alternativa a la cadena-pp: </a:t>
                </a:r>
                <a:r>
                  <a:rPr lang="es-ES" sz="2000">
                    <a:solidFill>
                      <a:schemeClr val="accent2"/>
                    </a:solidFill>
                  </a:rPr>
                  <a:t>El ciclo de CNO</a:t>
                </a:r>
                <a:r>
                  <a:rPr lang="es-ES" sz="2000"/>
                  <a:t> (Bethe final 30’s , PN 1967). </a:t>
                </a:r>
              </a:p>
              <a:p>
                <a:pPr algn="l" eaLnBrk="1" hangingPunct="1">
                  <a:lnSpc>
                    <a:spcPct val="90000"/>
                  </a:lnSpc>
                  <a:spcBef>
                    <a:spcPct val="80000"/>
                  </a:spcBef>
                  <a:buFont typeface="Wingdings" charset="0"/>
                  <a:buChar char="Ø"/>
                </a:pPr>
                <a:r>
                  <a:rPr lang="es-ES" sz="2000"/>
                  <a:t>Presencia trazas C: </a:t>
                </a:r>
                <a:r>
                  <a:rPr lang="es-ES" sz="2000" baseline="30000"/>
                  <a:t>12</a:t>
                </a:r>
                <a:r>
                  <a:rPr lang="es-ES" sz="2000"/>
                  <a:t>C(p,</a:t>
                </a:r>
                <a:r>
                  <a:rPr lang="es-ES" sz="2000" b="1">
                    <a:sym typeface="Symbol" charset="0"/>
                  </a:rPr>
                  <a:t></a:t>
                </a:r>
                <a:r>
                  <a:rPr lang="es-ES" sz="2000"/>
                  <a:t>)</a:t>
                </a:r>
                <a:r>
                  <a:rPr lang="es-ES" sz="2000" baseline="30000"/>
                  <a:t>13</a:t>
                </a:r>
                <a:r>
                  <a:rPr lang="es-ES" sz="2000"/>
                  <a:t>N...</a:t>
                </a:r>
              </a:p>
            </p:txBody>
          </p:sp>
          <p:pic>
            <p:nvPicPr>
              <p:cNvPr id="33809" name="Picture 12" descr="beth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4" y="1392"/>
                <a:ext cx="720" cy="1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06" name="AutoShape 16"/>
            <p:cNvSpPr>
              <a:spLocks noChangeArrowheads="1"/>
            </p:cNvSpPr>
            <p:nvPr/>
          </p:nvSpPr>
          <p:spPr bwMode="auto">
            <a:xfrm>
              <a:off x="2688" y="2784"/>
              <a:ext cx="480" cy="192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66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33804" name="Text Box 18"/>
          <p:cNvSpPr txBox="1">
            <a:spLocks noChangeArrowheads="1"/>
          </p:cNvSpPr>
          <p:nvPr/>
        </p:nvSpPr>
        <p:spPr bwMode="auto">
          <a:xfrm>
            <a:off x="3810000" y="29718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/>
              <a:t>26.775 MeV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1C4C09-CFE1-B244-886C-7C5BCFC56D40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58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832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5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2 Marcador de fecha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30D198B-2968-874B-BD41-C8CF2C59E296}" type="datetime1">
              <a:rPr lang="es-ES" sz="1400" smtClean="0"/>
              <a:pPr eaLnBrk="1" hangingPunct="1"/>
              <a:t>16/11/2012</a:t>
            </a:fld>
            <a:endParaRPr lang="en-GB" sz="1400"/>
          </a:p>
        </p:txBody>
      </p:sp>
      <p:sp>
        <p:nvSpPr>
          <p:cNvPr id="34818" name="3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400" smtClean="0"/>
              <a:t>E. Nácher: "Viaje al Interior del Núcleo"</a:t>
            </a:r>
            <a:endParaRPr lang="en-GB" sz="14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0100" cy="685800"/>
          </a:xfrm>
        </p:spPr>
        <p:txBody>
          <a:bodyPr/>
          <a:lstStyle/>
          <a:p>
            <a:pPr eaLnBrk="1" hangingPunct="1"/>
            <a:r>
              <a:rPr lang="es-ES">
                <a:latin typeface="Comic Sans MS" charset="0"/>
              </a:rPr>
              <a:t>Génesis de elementos pesados</a:t>
            </a:r>
          </a:p>
        </p:txBody>
      </p:sp>
      <p:pic>
        <p:nvPicPr>
          <p:cNvPr id="34820" name="Picture 3" descr="elements_life-of-a-star-new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3657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6858000" y="1066800"/>
            <a:ext cx="2286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r>
              <a:rPr lang="fr-FR">
                <a:cs typeface="Times New Roman" charset="0"/>
              </a:rPr>
              <a:t> </a:t>
            </a:r>
          </a:p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endParaRPr lang="es-ES">
              <a:cs typeface="Times New Roman" charset="0"/>
            </a:endParaRP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934200" y="9144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50000"/>
              </a:lnSpc>
              <a:spcBef>
                <a:spcPct val="50000"/>
              </a:spcBef>
            </a:pPr>
            <a:endParaRPr lang="es-ES"/>
          </a:p>
        </p:txBody>
      </p:sp>
      <p:sp>
        <p:nvSpPr>
          <p:cNvPr id="34823" name="Rectangle 11"/>
          <p:cNvSpPr>
            <a:spLocks noChangeArrowheads="1"/>
          </p:cNvSpPr>
          <p:nvPr/>
        </p:nvSpPr>
        <p:spPr bwMode="auto">
          <a:xfrm>
            <a:off x="4129088" y="3200400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4824" name="Rectangle 15"/>
          <p:cNvSpPr>
            <a:spLocks noChangeArrowheads="1"/>
          </p:cNvSpPr>
          <p:nvPr/>
        </p:nvSpPr>
        <p:spPr bwMode="auto">
          <a:xfrm>
            <a:off x="4186238" y="3219450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4029075" y="3200400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4826" name="Rectangle 19"/>
          <p:cNvSpPr>
            <a:spLocks noChangeArrowheads="1"/>
          </p:cNvSpPr>
          <p:nvPr/>
        </p:nvSpPr>
        <p:spPr bwMode="auto">
          <a:xfrm>
            <a:off x="4014788" y="3200400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4827" name="Rectangle 21"/>
          <p:cNvSpPr>
            <a:spLocks noChangeArrowheads="1"/>
          </p:cNvSpPr>
          <p:nvPr/>
        </p:nvSpPr>
        <p:spPr bwMode="auto">
          <a:xfrm>
            <a:off x="3910013" y="3200400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4828" name="Rectangle 23"/>
          <p:cNvSpPr>
            <a:spLocks noChangeArrowheads="1"/>
          </p:cNvSpPr>
          <p:nvPr/>
        </p:nvSpPr>
        <p:spPr bwMode="auto">
          <a:xfrm>
            <a:off x="4052888" y="3200400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4829" name="Rectangle 25"/>
          <p:cNvSpPr>
            <a:spLocks noChangeArrowheads="1"/>
          </p:cNvSpPr>
          <p:nvPr/>
        </p:nvSpPr>
        <p:spPr bwMode="auto">
          <a:xfrm>
            <a:off x="4005263" y="3200400"/>
            <a:ext cx="9906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029200" y="798513"/>
            <a:ext cx="3810000" cy="1030287"/>
            <a:chOff x="3168" y="514"/>
            <a:chExt cx="2400" cy="649"/>
          </a:xfrm>
        </p:grpSpPr>
        <p:sp>
          <p:nvSpPr>
            <p:cNvPr id="34848" name="Text Box 5"/>
            <p:cNvSpPr txBox="1">
              <a:spLocks noChangeArrowheads="1"/>
            </p:cNvSpPr>
            <p:nvPr/>
          </p:nvSpPr>
          <p:spPr bwMode="auto">
            <a:xfrm>
              <a:off x="3168" y="576"/>
              <a:ext cx="9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s-ES" sz="2000">
                  <a:solidFill>
                    <a:srgbClr val="FF0000"/>
                  </a:solidFill>
                </a:rPr>
                <a:t>500x10</a:t>
              </a:r>
              <a:r>
                <a:rPr lang="es-ES" sz="2000" baseline="30000">
                  <a:solidFill>
                    <a:srgbClr val="FF0000"/>
                  </a:solidFill>
                </a:rPr>
                <a:t>6 </a:t>
              </a:r>
              <a:r>
                <a:rPr lang="es-ES" sz="2000">
                  <a:solidFill>
                    <a:srgbClr val="FF0000"/>
                  </a:solidFill>
                </a:rPr>
                <a:t>ºC</a:t>
              </a:r>
            </a:p>
          </p:txBody>
        </p:sp>
        <p:graphicFrame>
          <p:nvGraphicFramePr>
            <p:cNvPr id="34849" name="Object 9"/>
            <p:cNvGraphicFramePr>
              <a:graphicFrameLocks noChangeAspect="1"/>
            </p:cNvGraphicFramePr>
            <p:nvPr/>
          </p:nvGraphicFramePr>
          <p:xfrm>
            <a:off x="4224" y="514"/>
            <a:ext cx="1344" cy="326"/>
          </p:xfrm>
          <a:graphic>
            <a:graphicData uri="http://schemas.openxmlformats.org/presentationml/2006/ole">
              <p:oleObj spid="_x0000_s81981" name="Ecuación" r:id="rId4" imgW="990170" imgH="241195" progId="Equation.3">
                <p:embed/>
              </p:oleObj>
            </a:graphicData>
          </a:graphic>
        </p:graphicFrame>
        <p:graphicFrame>
          <p:nvGraphicFramePr>
            <p:cNvPr id="34850" name="Object 10"/>
            <p:cNvGraphicFramePr>
              <a:graphicFrameLocks noChangeAspect="1"/>
            </p:cNvGraphicFramePr>
            <p:nvPr/>
          </p:nvGraphicFramePr>
          <p:xfrm>
            <a:off x="4272" y="816"/>
            <a:ext cx="1248" cy="347"/>
          </p:xfrm>
          <a:graphic>
            <a:graphicData uri="http://schemas.openxmlformats.org/presentationml/2006/ole">
              <p:oleObj spid="_x0000_s81982" r:id="rId5" imgW="863225" imgH="241195" progId="Equation.3">
                <p:embed/>
              </p:oleObj>
            </a:graphicData>
          </a:graphic>
        </p:graphicFrame>
      </p:grp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4343400" y="1828800"/>
            <a:ext cx="533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100000"/>
              </a:spcBef>
              <a:spcAft>
                <a:spcPct val="0"/>
              </a:spcAft>
              <a:buFont typeface="Wingdings" charset="0"/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ES" sz="2000">
                <a:solidFill>
                  <a:schemeClr val="accent2"/>
                </a:solidFill>
              </a:rPr>
              <a:t>Hay tal flujo de fotones y </a:t>
            </a:r>
            <a:r>
              <a:rPr lang="es-ES" sz="2000" b="1">
                <a:solidFill>
                  <a:schemeClr val="accent2"/>
                </a:solidFill>
                <a:sym typeface="Symbol" charset="0"/>
              </a:rPr>
              <a:t> </a:t>
            </a:r>
            <a:r>
              <a:rPr lang="es-ES" sz="2000">
                <a:solidFill>
                  <a:schemeClr val="accent2"/>
                </a:solidFill>
                <a:sym typeface="Symbol" charset="0"/>
              </a:rPr>
              <a:t>que sólo los núcleos más estables sobreviven.</a:t>
            </a:r>
            <a:endParaRPr lang="es-ES" sz="2000">
              <a:solidFill>
                <a:schemeClr val="accent2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029200" y="2438400"/>
            <a:ext cx="3810000" cy="1295400"/>
            <a:chOff x="3168" y="1584"/>
            <a:chExt cx="2400" cy="816"/>
          </a:xfrm>
        </p:grpSpPr>
        <p:graphicFrame>
          <p:nvGraphicFramePr>
            <p:cNvPr id="34843" name="Object 20"/>
            <p:cNvGraphicFramePr>
              <a:graphicFrameLocks noChangeAspect="1"/>
            </p:cNvGraphicFramePr>
            <p:nvPr/>
          </p:nvGraphicFramePr>
          <p:xfrm>
            <a:off x="4254" y="1872"/>
            <a:ext cx="1314" cy="288"/>
          </p:xfrm>
          <a:graphic>
            <a:graphicData uri="http://schemas.openxmlformats.org/presentationml/2006/ole">
              <p:oleObj spid="_x0000_s81983" r:id="rId6" imgW="1091726" imgH="241195" progId="Equation.3">
                <p:embed/>
              </p:oleObj>
            </a:graphicData>
          </a:graphic>
        </p:graphicFrame>
        <p:graphicFrame>
          <p:nvGraphicFramePr>
            <p:cNvPr id="34844" name="Object 22"/>
            <p:cNvGraphicFramePr>
              <a:graphicFrameLocks noChangeAspect="1"/>
            </p:cNvGraphicFramePr>
            <p:nvPr/>
          </p:nvGraphicFramePr>
          <p:xfrm>
            <a:off x="4338" y="2112"/>
            <a:ext cx="1134" cy="288"/>
          </p:xfrm>
          <a:graphic>
            <a:graphicData uri="http://schemas.openxmlformats.org/presentationml/2006/ole">
              <p:oleObj spid="_x0000_s81984" r:id="rId7" imgW="939392" imgH="241195" progId="Equation.3">
                <p:embed/>
              </p:oleObj>
            </a:graphicData>
          </a:graphic>
        </p:graphicFrame>
        <p:grpSp>
          <p:nvGrpSpPr>
            <p:cNvPr id="34845" name="Group 29"/>
            <p:cNvGrpSpPr>
              <a:grpSpLocks/>
            </p:cNvGrpSpPr>
            <p:nvPr/>
          </p:nvGrpSpPr>
          <p:grpSpPr bwMode="auto">
            <a:xfrm>
              <a:off x="3168" y="1584"/>
              <a:ext cx="2352" cy="336"/>
              <a:chOff x="3162" y="1728"/>
              <a:chExt cx="2352" cy="336"/>
            </a:xfrm>
          </p:grpSpPr>
          <p:sp>
            <p:nvSpPr>
              <p:cNvPr id="34846" name="Text Box 13"/>
              <p:cNvSpPr txBox="1">
                <a:spLocks noChangeArrowheads="1"/>
              </p:cNvSpPr>
              <p:nvPr/>
            </p:nvSpPr>
            <p:spPr bwMode="auto">
              <a:xfrm>
                <a:off x="3162" y="1776"/>
                <a:ext cx="10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s-ES">
                    <a:solidFill>
                      <a:srgbClr val="CC0000"/>
                    </a:solidFill>
                  </a:rPr>
                  <a:t>4x10</a:t>
                </a:r>
                <a:r>
                  <a:rPr lang="es-ES" baseline="30000">
                    <a:solidFill>
                      <a:srgbClr val="CC0000"/>
                    </a:solidFill>
                  </a:rPr>
                  <a:t>9</a:t>
                </a:r>
                <a:r>
                  <a:rPr lang="es-ES">
                    <a:solidFill>
                      <a:srgbClr val="CC0000"/>
                    </a:solidFill>
                  </a:rPr>
                  <a:t> ºC</a:t>
                </a:r>
              </a:p>
            </p:txBody>
          </p:sp>
          <p:graphicFrame>
            <p:nvGraphicFramePr>
              <p:cNvPr id="34847" name="Object 24"/>
              <p:cNvGraphicFramePr>
                <a:graphicFrameLocks noChangeAspect="1"/>
              </p:cNvGraphicFramePr>
              <p:nvPr/>
            </p:nvGraphicFramePr>
            <p:xfrm>
              <a:off x="4224" y="1728"/>
              <a:ext cx="1290" cy="311"/>
            </p:xfrm>
            <a:graphic>
              <a:graphicData uri="http://schemas.openxmlformats.org/presentationml/2006/ole">
                <p:oleObj spid="_x0000_s81985" r:id="rId8" imgW="990170" imgH="241195" progId="Equation.3">
                  <p:embed/>
                </p:oleObj>
              </a:graphicData>
            </a:graphic>
          </p:graphicFrame>
        </p:grp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04800" y="762000"/>
            <a:ext cx="9448800" cy="5699125"/>
            <a:chOff x="192" y="480"/>
            <a:chExt cx="5952" cy="3590"/>
          </a:xfrm>
        </p:grpSpPr>
        <p:grpSp>
          <p:nvGrpSpPr>
            <p:cNvPr id="34837" name="Group 49"/>
            <p:cNvGrpSpPr>
              <a:grpSpLocks/>
            </p:cNvGrpSpPr>
            <p:nvPr/>
          </p:nvGrpSpPr>
          <p:grpSpPr bwMode="auto">
            <a:xfrm>
              <a:off x="192" y="480"/>
              <a:ext cx="5952" cy="3590"/>
              <a:chOff x="192" y="480"/>
              <a:chExt cx="5952" cy="3590"/>
            </a:xfrm>
          </p:grpSpPr>
          <p:pic>
            <p:nvPicPr>
              <p:cNvPr id="34839" name="Picture 4" descr="r-process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2361"/>
                <a:ext cx="3024" cy="1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40" name="Text Box 26"/>
              <p:cNvSpPr txBox="1">
                <a:spLocks noChangeArrowheads="1"/>
              </p:cNvSpPr>
              <p:nvPr/>
            </p:nvSpPr>
            <p:spPr bwMode="auto">
              <a:xfrm>
                <a:off x="192" y="2494"/>
                <a:ext cx="3072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s-ES" sz="1800"/>
                  <a:t>Gigantes Rojas generan gran cantidad de n </a:t>
                </a:r>
                <a:r>
                  <a:rPr lang="es-ES" sz="1800">
                    <a:sym typeface="Symbol" charset="0"/>
                  </a:rPr>
                  <a:t> absorbidos por núcleos estables generan núcleos próximos hasta Pb </a:t>
                </a:r>
                <a:r>
                  <a:rPr lang="es-ES" sz="1800" b="1">
                    <a:solidFill>
                      <a:srgbClr val="66CCFF"/>
                    </a:solidFill>
                    <a:sym typeface="Symbol" charset="0"/>
                  </a:rPr>
                  <a:t>(s-process).</a:t>
                </a:r>
                <a:endParaRPr lang="es-ES" sz="2000"/>
              </a:p>
            </p:txBody>
          </p:sp>
          <p:sp>
            <p:nvSpPr>
              <p:cNvPr id="34841" name="Text Box 36"/>
              <p:cNvSpPr txBox="1">
                <a:spLocks noChangeArrowheads="1"/>
              </p:cNvSpPr>
              <p:nvPr/>
            </p:nvSpPr>
            <p:spPr bwMode="auto">
              <a:xfrm>
                <a:off x="336" y="2265"/>
                <a:ext cx="3168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100000"/>
                  </a:spcBef>
                  <a:spcAft>
                    <a:spcPct val="0"/>
                  </a:spcAft>
                  <a:buFont typeface="Wingdings" charset="0"/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s-ES">
                    <a:solidFill>
                      <a:srgbClr val="FF0000"/>
                    </a:solidFill>
                  </a:rPr>
                  <a:t>¿Y los elementos más pesados?</a:t>
                </a:r>
              </a:p>
            </p:txBody>
          </p:sp>
          <p:sp>
            <p:nvSpPr>
              <p:cNvPr id="34842" name="Rectangle 39" descr="Pergamino"/>
              <p:cNvSpPr>
                <a:spLocks noChangeArrowheads="1"/>
              </p:cNvSpPr>
              <p:nvPr/>
            </p:nvSpPr>
            <p:spPr bwMode="auto">
              <a:xfrm>
                <a:off x="192" y="480"/>
                <a:ext cx="2304" cy="1776"/>
              </a:xfrm>
              <a:prstGeom prst="rect">
                <a:avLst/>
              </a:prstGeom>
              <a:blipFill dpi="0" rotWithShape="0">
                <a:blip r:embed="rId10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34838" name="Text Box 50"/>
            <p:cNvSpPr txBox="1">
              <a:spLocks noChangeArrowheads="1"/>
            </p:cNvSpPr>
            <p:nvPr/>
          </p:nvSpPr>
          <p:spPr bwMode="auto">
            <a:xfrm>
              <a:off x="624" y="1056"/>
              <a:ext cx="1968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800"/>
                <a:t>....Y todos los elementos ligeros hasta Fe y Ni se distribuyen por todo el Universo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533400" y="4953000"/>
            <a:ext cx="9144000" cy="1373188"/>
            <a:chOff x="336" y="3120"/>
            <a:chExt cx="5760" cy="865"/>
          </a:xfrm>
        </p:grpSpPr>
        <p:sp>
          <p:nvSpPr>
            <p:cNvPr id="34835" name="Text Box 30"/>
            <p:cNvSpPr txBox="1">
              <a:spLocks noChangeArrowheads="1"/>
            </p:cNvSpPr>
            <p:nvPr/>
          </p:nvSpPr>
          <p:spPr bwMode="auto">
            <a:xfrm>
              <a:off x="336" y="3120"/>
              <a:ext cx="2688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s-ES" sz="1800">
                  <a:sym typeface="Symbol" charset="0"/>
                </a:rPr>
                <a:t>U y Th y 1/2 estables   (Z &gt; 28) se producen en grandes explosiones (supernovas) que inician el proceso rápido  </a:t>
              </a:r>
              <a:r>
                <a:rPr lang="es-ES" sz="1800">
                  <a:solidFill>
                    <a:srgbClr val="CC0000"/>
                  </a:solidFill>
                  <a:sym typeface="Symbol" charset="0"/>
                </a:rPr>
                <a:t>r-process </a:t>
              </a:r>
              <a:r>
                <a:rPr lang="es-ES" sz="1800">
                  <a:sym typeface="Symbol" charset="0"/>
                </a:rPr>
                <a:t> </a:t>
              </a:r>
              <a:r>
                <a:rPr lang="es-ES" sz="1800">
                  <a:solidFill>
                    <a:srgbClr val="009900"/>
                  </a:solidFill>
                  <a:sym typeface="Symbol" charset="0"/>
                </a:rPr>
                <a:t>Necesidad de producir éstos núcleos en laboratorio.</a:t>
              </a:r>
            </a:p>
          </p:txBody>
        </p:sp>
        <p:sp>
          <p:nvSpPr>
            <p:cNvPr id="34836" name="Text Box 32"/>
            <p:cNvSpPr txBox="1">
              <a:spLocks noChangeArrowheads="1"/>
            </p:cNvSpPr>
            <p:nvPr/>
          </p:nvSpPr>
          <p:spPr bwMode="auto">
            <a:xfrm>
              <a:off x="4944" y="3216"/>
              <a:ext cx="115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100000"/>
                </a:spcBef>
                <a:spcAft>
                  <a:spcPct val="0"/>
                </a:spcAft>
                <a:buFont typeface="Wingdings" charset="0"/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s-ES" sz="1800">
                  <a:solidFill>
                    <a:srgbClr val="009900"/>
                  </a:solidFill>
                </a:rPr>
                <a:t>Terra Incognita</a:t>
              </a:r>
            </a:p>
          </p:txBody>
        </p:sp>
      </p:grp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8AD8D-1B75-AD44-A47B-120A3EC1791D}" type="slidenum">
              <a:rPr lang="es-ES" smtClean="0"/>
              <a:pPr>
                <a:defRPr/>
              </a:pPr>
              <a:t>59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495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7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Microscópica</a:t>
            </a:r>
            <a:endParaRPr lang="en-US" dirty="0">
              <a:latin typeface="Comic Sans MS" charset="0"/>
            </a:endParaRPr>
          </a:p>
        </p:txBody>
      </p:sp>
      <p:pic>
        <p:nvPicPr>
          <p:cNvPr id="58370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1270000"/>
            <a:ext cx="3911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488" y="1257300"/>
            <a:ext cx="38862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6BB44E-DD66-EF40-9046-7FE6FB2D8D5F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</a:t>
            </a:r>
            <a:r>
              <a:rPr lang="en-US" dirty="0" err="1" smtClean="0">
                <a:latin typeface="Comic Sans MS" charset="0"/>
              </a:rPr>
              <a:t>Atómica</a:t>
            </a:r>
            <a:r>
              <a:rPr lang="en-US" dirty="0" smtClean="0">
                <a:latin typeface="Comic Sans MS" charset="0"/>
              </a:rPr>
              <a:t> y Molecular </a:t>
            </a:r>
            <a:endParaRPr lang="en-US" dirty="0">
              <a:latin typeface="Comic Sans MS" charset="0"/>
            </a:endParaRPr>
          </a:p>
        </p:txBody>
      </p:sp>
      <p:pic>
        <p:nvPicPr>
          <p:cNvPr id="59394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270000"/>
            <a:ext cx="38989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0" y="1270000"/>
            <a:ext cx="38989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0D0882-3127-BB46-BE37-DDF2E3BC2219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Nuclear</a:t>
            </a:r>
            <a:endParaRPr lang="en-US" dirty="0">
              <a:latin typeface="Comic Sans MS" charset="0"/>
            </a:endParaRPr>
          </a:p>
        </p:txBody>
      </p:sp>
      <p:pic>
        <p:nvPicPr>
          <p:cNvPr id="60418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0" y="1270000"/>
            <a:ext cx="38735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38" y="1270000"/>
            <a:ext cx="38989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2A8E2-390A-1545-9B0B-4C43CEDC1A29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ítulo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420100" cy="685801"/>
          </a:xfrm>
        </p:spPr>
        <p:txBody>
          <a:bodyPr/>
          <a:lstStyle/>
          <a:p>
            <a:r>
              <a:rPr lang="en-US" dirty="0" smtClean="0">
                <a:latin typeface="Comic Sans MS" charset="0"/>
              </a:rPr>
              <a:t>La </a:t>
            </a:r>
            <a:r>
              <a:rPr lang="en-US" dirty="0" err="1" smtClean="0">
                <a:latin typeface="Comic Sans MS" charset="0"/>
              </a:rPr>
              <a:t>Escala</a:t>
            </a:r>
            <a:r>
              <a:rPr lang="en-US" dirty="0" smtClean="0">
                <a:latin typeface="Comic Sans MS" charset="0"/>
              </a:rPr>
              <a:t> Nuclear</a:t>
            </a:r>
            <a:endParaRPr lang="en-US" dirty="0">
              <a:latin typeface="Comic Sans MS" charset="0"/>
            </a:endParaRPr>
          </a:p>
        </p:txBody>
      </p:sp>
      <p:pic>
        <p:nvPicPr>
          <p:cNvPr id="5" name="Imagen 2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44488" y="3608010"/>
            <a:ext cx="1404000" cy="140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80630" flipH="1">
            <a:off x="1053040" y="2916289"/>
            <a:ext cx="1878358" cy="1735336"/>
          </a:xfrm>
          <a:prstGeom prst="rect">
            <a:avLst/>
          </a:prstGeom>
        </p:spPr>
      </p:pic>
      <p:pic>
        <p:nvPicPr>
          <p:cNvPr id="60419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000672" y="1802433"/>
            <a:ext cx="1397001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528174" y="3573016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 10000</a:t>
            </a:r>
            <a:endParaRPr lang="en-U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6456" y="5013176"/>
            <a:ext cx="198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Átomos</a:t>
            </a:r>
            <a:r>
              <a:rPr lang="en-US" sz="2400" dirty="0" smtClean="0"/>
              <a:t> de C</a:t>
            </a:r>
            <a:endParaRPr lang="en-U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640632" y="1340768"/>
            <a:ext cx="1881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Núcleo</a:t>
            </a:r>
            <a:r>
              <a:rPr lang="en-US" sz="2400" dirty="0" smtClean="0"/>
              <a:t> de C</a:t>
            </a:r>
            <a:endParaRPr lang="en-U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312" y="980728"/>
            <a:ext cx="1245839" cy="12496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368" y="2996952"/>
            <a:ext cx="1008112" cy="1008112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160" y="3356992"/>
            <a:ext cx="864096" cy="86409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952" y="1412776"/>
            <a:ext cx="1126192" cy="846088"/>
          </a:xfrm>
          <a:prstGeom prst="rect">
            <a:avLst/>
          </a:prstGeom>
        </p:spPr>
      </p:pic>
      <p:pic>
        <p:nvPicPr>
          <p:cNvPr id="30" name="Imagen 29" descr="atom_animated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68" y="2780928"/>
            <a:ext cx="1143000" cy="1143000"/>
          </a:xfrm>
          <a:prstGeom prst="rect">
            <a:avLst/>
          </a:prstGeom>
        </p:spPr>
      </p:pic>
      <p:pic>
        <p:nvPicPr>
          <p:cNvPr id="31" name="Imagen 30" descr="atom_transparent_animated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224" y="908720"/>
            <a:ext cx="1050032" cy="105003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686328" y="2183144"/>
            <a:ext cx="4091208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"/>
              </a:lnSpc>
            </a:pPr>
            <a:r>
              <a:rPr lang="en-US" sz="2400" dirty="0" smtClean="0"/>
              <a:t>MUY MALA </a:t>
            </a:r>
          </a:p>
          <a:p>
            <a:pPr algn="just">
              <a:lnSpc>
                <a:spcPct val="20000"/>
              </a:lnSpc>
            </a:pPr>
            <a:r>
              <a:rPr lang="en-US" sz="2400" dirty="0" smtClean="0"/>
              <a:t>REPRESENTACIÓN</a:t>
            </a:r>
          </a:p>
          <a:p>
            <a:pPr algn="just">
              <a:lnSpc>
                <a:spcPct val="20000"/>
              </a:lnSpc>
            </a:pPr>
            <a:r>
              <a:rPr lang="en-US" sz="2400" dirty="0" smtClean="0"/>
              <a:t>DEL ÁTOMO !!! </a:t>
            </a:r>
            <a:endParaRPr lang="en-US" sz="2400" dirty="0"/>
          </a:p>
        </p:txBody>
      </p:sp>
      <p:cxnSp>
        <p:nvCxnSpPr>
          <p:cNvPr id="60420" name="Conector recto 60419"/>
          <p:cNvCxnSpPr/>
          <p:nvPr/>
        </p:nvCxnSpPr>
        <p:spPr bwMode="auto">
          <a:xfrm>
            <a:off x="4160912" y="1484784"/>
            <a:ext cx="0" cy="43924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40" name="CuadroTexto 39"/>
          <p:cNvSpPr txBox="1"/>
          <p:nvPr/>
        </p:nvSpPr>
        <p:spPr>
          <a:xfrm>
            <a:off x="4304928" y="4437112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A </a:t>
            </a:r>
            <a:r>
              <a:rPr lang="en-US" sz="2000" dirty="0" err="1" smtClean="0"/>
              <a:t>escala</a:t>
            </a:r>
            <a:r>
              <a:rPr lang="en-US" sz="2000" dirty="0" smtClean="0"/>
              <a:t>: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representamos</a:t>
            </a:r>
            <a:r>
              <a:rPr lang="en-US" sz="2000" dirty="0" smtClean="0"/>
              <a:t> un </a:t>
            </a:r>
            <a:r>
              <a:rPr lang="en-US" sz="2000" dirty="0" err="1" smtClean="0"/>
              <a:t>núcleo</a:t>
            </a:r>
            <a:r>
              <a:rPr lang="en-US" sz="2000" dirty="0" smtClean="0"/>
              <a:t> de C </a:t>
            </a:r>
            <a:r>
              <a:rPr lang="en-US" sz="2000" dirty="0" err="1" smtClean="0"/>
              <a:t>como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canica</a:t>
            </a:r>
            <a:r>
              <a:rPr lang="en-US" sz="2000" dirty="0" smtClean="0"/>
              <a:t> en </a:t>
            </a:r>
            <a:r>
              <a:rPr lang="en-US" sz="2000" dirty="0" err="1" smtClean="0"/>
              <a:t>medio</a:t>
            </a:r>
            <a:r>
              <a:rPr lang="en-US" sz="2000" dirty="0"/>
              <a:t> </a:t>
            </a:r>
            <a:r>
              <a:rPr lang="en-US" sz="2000" dirty="0" smtClean="0"/>
              <a:t>del Santiago </a:t>
            </a:r>
            <a:r>
              <a:rPr lang="en-US" sz="2000" dirty="0" err="1" smtClean="0"/>
              <a:t>Bernabeu</a:t>
            </a:r>
            <a:r>
              <a:rPr lang="en-US" sz="2000" dirty="0" smtClean="0"/>
              <a:t>, un </a:t>
            </a:r>
            <a:r>
              <a:rPr lang="en-US" sz="2000" dirty="0" err="1" smtClean="0"/>
              <a:t>átomo</a:t>
            </a:r>
            <a:r>
              <a:rPr lang="en-US" sz="2000" dirty="0" smtClean="0"/>
              <a:t> de C </a:t>
            </a:r>
            <a:r>
              <a:rPr lang="en-US" sz="2000" dirty="0" err="1" smtClean="0"/>
              <a:t>equivaldría</a:t>
            </a:r>
            <a:r>
              <a:rPr lang="en-US" sz="2000" dirty="0" smtClean="0"/>
              <a:t> a </a:t>
            </a:r>
            <a:r>
              <a:rPr lang="en-US" sz="2000" dirty="0" err="1" smtClean="0"/>
              <a:t>tener</a:t>
            </a:r>
            <a:r>
              <a:rPr lang="en-US" sz="2000" dirty="0"/>
              <a:t> </a:t>
            </a:r>
            <a:r>
              <a:rPr lang="en-US" sz="2000" dirty="0" err="1" smtClean="0"/>
              <a:t>electrones</a:t>
            </a:r>
            <a:r>
              <a:rPr lang="en-US" sz="2000" dirty="0" smtClean="0"/>
              <a:t> </a:t>
            </a:r>
            <a:r>
              <a:rPr lang="en-US" sz="2000" dirty="0" err="1" smtClean="0"/>
              <a:t>dando</a:t>
            </a:r>
            <a:r>
              <a:rPr lang="en-US" sz="2000" dirty="0" smtClean="0"/>
              <a:t> </a:t>
            </a:r>
            <a:r>
              <a:rPr lang="en-US" sz="2000" dirty="0" err="1" smtClean="0"/>
              <a:t>vueltas</a:t>
            </a:r>
            <a:r>
              <a:rPr lang="en-US" sz="2000" dirty="0" smtClean="0"/>
              <a:t> </a:t>
            </a:r>
            <a:r>
              <a:rPr lang="en-US" sz="2000" dirty="0" err="1" smtClean="0"/>
              <a:t>alrededor</a:t>
            </a:r>
            <a:r>
              <a:rPr lang="en-US" sz="2000" dirty="0" smtClean="0"/>
              <a:t> de la </a:t>
            </a:r>
            <a:r>
              <a:rPr lang="en-US" sz="2000" dirty="0" err="1" smtClean="0"/>
              <a:t>canica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gradas</a:t>
            </a:r>
            <a:r>
              <a:rPr lang="en-US" sz="2000" dirty="0" smtClean="0"/>
              <a:t> del </a:t>
            </a:r>
            <a:r>
              <a:rPr lang="en-US" sz="2000" dirty="0" err="1" smtClean="0"/>
              <a:t>estadio</a:t>
            </a:r>
            <a:r>
              <a:rPr lang="en-US" sz="2000" dirty="0" smtClean="0"/>
              <a:t>.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944CAA-10F8-5443-A37F-64CF1D832B30}" type="datetime1">
              <a:rPr lang="es-ES" smtClean="0"/>
              <a:pPr>
                <a:defRPr/>
              </a:pPr>
              <a:t>16/11/2012</a:t>
            </a:fld>
            <a:endParaRPr lang="en-GB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 smtClean="0"/>
              <a:t>E. Nácher: "Viaje al Interior del Núcleo"</a:t>
            </a:r>
            <a:endParaRPr lang="en-GB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EFC17-8C5B-D448-9C0A-355AB9432B3C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439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" grpId="0"/>
    </p:bldLst>
  </p:timing>
</p:sld>
</file>

<file path=ppt/theme/theme1.xml><?xml version="1.0" encoding="utf-8"?>
<a:theme xmlns:a="http://schemas.openxmlformats.org/drawingml/2006/main" name="El Nucleo">
  <a:themeElements>
    <a:clrScheme name="El Nucle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l Nucleo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10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10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l Nucle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 Nucle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 Nucle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 Nucle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 Nucle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 Nucle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 Nucle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l Nucleo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l Nucleo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l Nucleo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l Nucleo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7610</TotalTime>
  <Words>3356</Words>
  <Application>Microsoft Office PowerPoint</Application>
  <PresentationFormat>A4 (210 x 297 mm)</PresentationFormat>
  <Paragraphs>707</Paragraphs>
  <Slides>59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59</vt:i4>
      </vt:variant>
    </vt:vector>
  </HeadingPairs>
  <TitlesOfParts>
    <vt:vector size="64" baseType="lpstr">
      <vt:lpstr>El Nucleo</vt:lpstr>
      <vt:lpstr>Equation</vt:lpstr>
      <vt:lpstr>CorelDRAW</vt:lpstr>
      <vt:lpstr>Ecuación</vt:lpstr>
      <vt:lpstr>Microsoft Editor de ecuaciones 3.0</vt:lpstr>
      <vt:lpstr>Diapositiva 1</vt:lpstr>
      <vt:lpstr>La Escala Galáctica</vt:lpstr>
      <vt:lpstr>La Escala Solar</vt:lpstr>
      <vt:lpstr>La Escala Terrestre</vt:lpstr>
      <vt:lpstr>La Escala Terrestre</vt:lpstr>
      <vt:lpstr>La Escala Microscópica</vt:lpstr>
      <vt:lpstr>La Escala Atómica y Molecular </vt:lpstr>
      <vt:lpstr>La Escala Nuclear</vt:lpstr>
      <vt:lpstr>La Escala Nuclear</vt:lpstr>
      <vt:lpstr>La Escala Nuclear</vt:lpstr>
      <vt:lpstr>Descubrimiento de la radioactividad natural</vt:lpstr>
      <vt:lpstr>Propiedades de la radioactividad</vt:lpstr>
      <vt:lpstr>Módelos atómicos</vt:lpstr>
      <vt:lpstr>La extraña materia nuclear</vt:lpstr>
      <vt:lpstr>Naturaleza cuántica de los núcleos</vt:lpstr>
      <vt:lpstr>Estructura de los núcleos</vt:lpstr>
      <vt:lpstr>La Tabla de Núclidos: nuestra t. periódica</vt:lpstr>
      <vt:lpstr>Tabla de núclidos / Paisaje Nuclear</vt:lpstr>
      <vt:lpstr>Aceleradores de Partículas: los microscopios de la F.N.</vt:lpstr>
      <vt:lpstr>Aceleradores de Partículas: los microscopios de la F.N.</vt:lpstr>
      <vt:lpstr>Espectrómetros y Detectores</vt:lpstr>
      <vt:lpstr>Estructura Nuclear y Reacciones</vt:lpstr>
      <vt:lpstr>Deformación Nuclear</vt:lpstr>
      <vt:lpstr>Estados Vibracionales</vt:lpstr>
      <vt:lpstr>Estados Rotacionales</vt:lpstr>
      <vt:lpstr>Núcleos con Halo</vt:lpstr>
      <vt:lpstr>Resonancias Gigantes</vt:lpstr>
      <vt:lpstr>Resonancias Gigantes</vt:lpstr>
      <vt:lpstr>Resonancias Gigantes</vt:lpstr>
      <vt:lpstr>Resonancias Gigantes</vt:lpstr>
      <vt:lpstr>Radioactividades exóticas</vt:lpstr>
      <vt:lpstr>Radioactividades exóticas</vt:lpstr>
      <vt:lpstr>Radioactividades exóticas</vt:lpstr>
      <vt:lpstr>Radioactividades exóticas</vt:lpstr>
      <vt:lpstr>Núcleos Super-pesados</vt:lpstr>
      <vt:lpstr>Terapia con iones pesados/GSI </vt:lpstr>
      <vt:lpstr>¿ Cómo Funciona ?</vt:lpstr>
      <vt:lpstr>Diapositiva 38</vt:lpstr>
      <vt:lpstr>   Etapas en la investigación en  F. N. Experimental</vt:lpstr>
      <vt:lpstr>   Etapas en la investigación en  F. N. Experimental</vt:lpstr>
      <vt:lpstr>   Etapas en la investigación en  F. N. Experimental</vt:lpstr>
      <vt:lpstr>Grandes Instalaciones en Europa</vt:lpstr>
      <vt:lpstr>Grandes Instalaciones en Europa</vt:lpstr>
      <vt:lpstr>Informe  2008 Red Eléctrica Española</vt:lpstr>
      <vt:lpstr>Abastecimiento energético U.E.</vt:lpstr>
      <vt:lpstr>Coste de producción de luz en euros por kWh</vt:lpstr>
      <vt:lpstr>Incremento de Producción de Energía Eólica en España</vt:lpstr>
      <vt:lpstr>Consumo puntual de Electricidad (8/11/2009)</vt:lpstr>
      <vt:lpstr>Descubrimiento del electrón</vt:lpstr>
      <vt:lpstr>Centrales Nucleares en Europa</vt:lpstr>
      <vt:lpstr>¿Cómo obtener la información completa ?</vt:lpstr>
      <vt:lpstr>Explorando los límites: límite protónico</vt:lpstr>
      <vt:lpstr>La caída de los Números Mágicos </vt:lpstr>
      <vt:lpstr>Relación con otras ciencias e Industria</vt:lpstr>
      <vt:lpstr>Núcleos</vt:lpstr>
      <vt:lpstr>Aplicaciones (I)</vt:lpstr>
      <vt:lpstr>Aplicaciones (II)</vt:lpstr>
      <vt:lpstr> Génesis de los elementos /Datación de Estrellas</vt:lpstr>
      <vt:lpstr>Génesis de elementos pesados</vt:lpstr>
    </vt:vector>
  </TitlesOfParts>
  <Company>iem-csic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 Borge</dc:creator>
  <cp:lastModifiedBy>Usuario</cp:lastModifiedBy>
  <cp:revision>334</cp:revision>
  <dcterms:created xsi:type="dcterms:W3CDTF">2010-11-10T12:28:54Z</dcterms:created>
  <dcterms:modified xsi:type="dcterms:W3CDTF">2012-11-16T18:28:07Z</dcterms:modified>
</cp:coreProperties>
</file>